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8" r:id="rId6"/>
    <p:sldId id="259" r:id="rId7"/>
    <p:sldId id="261" r:id="rId8"/>
    <p:sldId id="263" r:id="rId9"/>
    <p:sldId id="264" r:id="rId10"/>
    <p:sldId id="266" r:id="rId11"/>
    <p:sldId id="267" r:id="rId12"/>
    <p:sldId id="269" r:id="rId13"/>
    <p:sldId id="270" r:id="rId14"/>
    <p:sldId id="271"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50C1314-311F-4F67-876B-3586751BDBC3}" type="datetimeFigureOut">
              <a:rPr lang="es-ES" smtClean="0"/>
              <a:pPr/>
              <a:t>30/04/2019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1E698E2-5299-480C-A94A-F8DA230E47B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C1314-311F-4F67-876B-3586751BDBC3}" type="datetimeFigureOut">
              <a:rPr lang="es-ES" smtClean="0"/>
              <a:pPr/>
              <a:t>30/04/2019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698E2-5299-480C-A94A-F8DA230E47B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3.png"/><Relationship Id="rId7" Type="http://schemas.openxmlformats.org/officeDocument/2006/relationships/image" Target="../media/image27.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3.png"/><Relationship Id="rId7" Type="http://schemas.openxmlformats.org/officeDocument/2006/relationships/image" Target="../media/image29.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3.png"/><Relationship Id="rId7" Type="http://schemas.openxmlformats.org/officeDocument/2006/relationships/image" Target="../media/image30.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hyperlink" Target="mailto:sec_genero@poder-judicial.go.cr" TargetMode="External"/><Relationship Id="rId4" Type="http://schemas.openxmlformats.org/officeDocument/2006/relationships/hyperlink" Target="mailto:proyecto_err@poder-judicial.go.c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10.jpeg"/><Relationship Id="rId5" Type="http://schemas.openxmlformats.org/officeDocument/2006/relationships/image" Target="../media/image2.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6.png"/><Relationship Id="rId10" Type="http://schemas.openxmlformats.org/officeDocument/2006/relationships/image" Target="../media/image16.jpeg"/><Relationship Id="rId4" Type="http://schemas.openxmlformats.org/officeDocument/2006/relationships/image" Target="../media/image5.png"/><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jpeg"/><Relationship Id="rId7"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image" Target="../media/image21.png"/></Relationships>
</file>

<file path=ppt/slides/_rels/slide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3.png"/><Relationship Id="rId7"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5.png"/><Relationship Id="rId5" Type="http://schemas.openxmlformats.org/officeDocument/2006/relationships/image" Target="../media/image2.png"/><Relationship Id="rId10" Type="http://schemas.openxmlformats.org/officeDocument/2006/relationships/image" Target="../media/image24.png"/><Relationship Id="rId4" Type="http://schemas.openxmlformats.org/officeDocument/2006/relationships/image" Target="../media/image6.png"/><Relationship Id="rId9"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CuadroTexto"/>
          <p:cNvSpPr txBox="1"/>
          <p:nvPr/>
        </p:nvSpPr>
        <p:spPr>
          <a:xfrm>
            <a:off x="3428992" y="4643446"/>
            <a:ext cx="1000132" cy="369332"/>
          </a:xfrm>
          <a:prstGeom prst="rect">
            <a:avLst/>
          </a:prstGeom>
          <a:noFill/>
        </p:spPr>
        <p:txBody>
          <a:bodyPr wrap="square" rtlCol="0">
            <a:spAutoFit/>
          </a:bodyPr>
          <a:lstStyle/>
          <a:p>
            <a:pPr algn="ctr"/>
            <a:r>
              <a:rPr lang="es-CR" dirty="0">
                <a:latin typeface="Cordia New" pitchFamily="34" charset="-34"/>
                <a:cs typeface="Cordia New" pitchFamily="34" charset="-34"/>
              </a:rPr>
              <a:t>2014</a:t>
            </a:r>
            <a:endParaRPr lang="es-ES" dirty="0">
              <a:latin typeface="Cordia New" pitchFamily="34" charset="-34"/>
              <a:cs typeface="Cordia New" pitchFamily="34" charset="-34"/>
            </a:endParaRPr>
          </a:p>
        </p:txBody>
      </p:sp>
      <p:sp>
        <p:nvSpPr>
          <p:cNvPr id="15" name="14 CuadroTexto"/>
          <p:cNvSpPr txBox="1"/>
          <p:nvPr/>
        </p:nvSpPr>
        <p:spPr>
          <a:xfrm>
            <a:off x="5143504" y="4643446"/>
            <a:ext cx="1000132" cy="369332"/>
          </a:xfrm>
          <a:prstGeom prst="rect">
            <a:avLst/>
          </a:prstGeom>
          <a:noFill/>
        </p:spPr>
        <p:txBody>
          <a:bodyPr wrap="square" rtlCol="0">
            <a:spAutoFit/>
          </a:bodyPr>
          <a:lstStyle/>
          <a:p>
            <a:pPr algn="ctr"/>
            <a:r>
              <a:rPr lang="es-CR" dirty="0">
                <a:latin typeface="Cordia New" pitchFamily="34" charset="-34"/>
                <a:cs typeface="Cordia New" pitchFamily="34" charset="-34"/>
              </a:rPr>
              <a:t>2016</a:t>
            </a:r>
            <a:endParaRPr lang="es-ES" dirty="0">
              <a:latin typeface="Cordia New" pitchFamily="34" charset="-34"/>
              <a:cs typeface="Cordia New" pitchFamily="34" charset="-34"/>
            </a:endParaRPr>
          </a:p>
        </p:txBody>
      </p:sp>
      <p:grpSp>
        <p:nvGrpSpPr>
          <p:cNvPr id="31" name="30 Grupo"/>
          <p:cNvGrpSpPr/>
          <p:nvPr/>
        </p:nvGrpSpPr>
        <p:grpSpPr>
          <a:xfrm>
            <a:off x="1043608" y="2780928"/>
            <a:ext cx="6572296" cy="3725674"/>
            <a:chOff x="642910" y="2776139"/>
            <a:chExt cx="6286544" cy="4003989"/>
          </a:xfrm>
        </p:grpSpPr>
        <p:grpSp>
          <p:nvGrpSpPr>
            <p:cNvPr id="27" name="26 Grupo"/>
            <p:cNvGrpSpPr/>
            <p:nvPr/>
          </p:nvGrpSpPr>
          <p:grpSpPr>
            <a:xfrm>
              <a:off x="642910" y="3357562"/>
              <a:ext cx="6286544" cy="3422566"/>
              <a:chOff x="1714480" y="3214686"/>
              <a:chExt cx="6286544" cy="3422566"/>
            </a:xfrm>
          </p:grpSpPr>
          <p:grpSp>
            <p:nvGrpSpPr>
              <p:cNvPr id="25" name="24 Grupo"/>
              <p:cNvGrpSpPr/>
              <p:nvPr/>
            </p:nvGrpSpPr>
            <p:grpSpPr>
              <a:xfrm>
                <a:off x="2214546" y="3214686"/>
                <a:ext cx="5067307" cy="2567044"/>
                <a:chOff x="1857324" y="3000372"/>
                <a:chExt cx="5781719" cy="2928958"/>
              </a:xfrm>
            </p:grpSpPr>
            <p:pic>
              <p:nvPicPr>
                <p:cNvPr id="10" name="9 Imagen" descr="image.jpg"/>
                <p:cNvPicPr>
                  <a:picLocks noChangeAspect="1"/>
                </p:cNvPicPr>
                <p:nvPr/>
              </p:nvPicPr>
              <p:blipFill>
                <a:blip r:embed="rId2" cstate="print"/>
                <a:srcRect t="29722" r="38187" b="14888"/>
                <a:stretch>
                  <a:fillRect/>
                </a:stretch>
              </p:blipFill>
              <p:spPr>
                <a:xfrm>
                  <a:off x="1857324" y="3000372"/>
                  <a:ext cx="5781719" cy="2928958"/>
                </a:xfrm>
                <a:prstGeom prst="rect">
                  <a:avLst/>
                </a:prstGeom>
              </p:spPr>
            </p:pic>
            <p:sp>
              <p:nvSpPr>
                <p:cNvPr id="22" name="21 Elipse"/>
                <p:cNvSpPr/>
                <p:nvPr/>
              </p:nvSpPr>
              <p:spPr>
                <a:xfrm>
                  <a:off x="4643438" y="3143248"/>
                  <a:ext cx="428628" cy="35719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23" name="22 Elipse"/>
                <p:cNvSpPr/>
                <p:nvPr/>
              </p:nvSpPr>
              <p:spPr>
                <a:xfrm>
                  <a:off x="2928926" y="5357826"/>
                  <a:ext cx="428628" cy="35719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24" name="23 Elipse"/>
                <p:cNvSpPr/>
                <p:nvPr/>
              </p:nvSpPr>
              <p:spPr>
                <a:xfrm>
                  <a:off x="6357950" y="5357826"/>
                  <a:ext cx="428628" cy="35719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grpSp>
          <p:sp>
            <p:nvSpPr>
              <p:cNvPr id="11" name="10 CuadroTexto"/>
              <p:cNvSpPr txBox="1"/>
              <p:nvPr/>
            </p:nvSpPr>
            <p:spPr>
              <a:xfrm>
                <a:off x="1714480" y="5286388"/>
                <a:ext cx="2500330" cy="893074"/>
              </a:xfrm>
              <a:prstGeom prst="rect">
                <a:avLst/>
              </a:prstGeom>
              <a:noFill/>
              <a:ln w="9525"/>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s-CR" sz="1600" dirty="0">
                    <a:latin typeface="Cordia New" pitchFamily="34" charset="-34"/>
                    <a:cs typeface="Cordia New" pitchFamily="34" charset="-34"/>
                  </a:rPr>
                  <a:t>Inician las acciones de coordinación </a:t>
                </a:r>
                <a:r>
                  <a:rPr lang="es-CR" sz="1600" dirty="0">
                    <a:solidFill>
                      <a:schemeClr val="tx1"/>
                    </a:solidFill>
                    <a:latin typeface="Cordia New" pitchFamily="34" charset="-34"/>
                    <a:cs typeface="Cordia New" pitchFamily="34" charset="-34"/>
                  </a:rPr>
                  <a:t>dentro del </a:t>
                </a:r>
                <a:r>
                  <a:rPr lang="es-CR" sz="1600" dirty="0">
                    <a:latin typeface="Cordia New" pitchFamily="34" charset="-34"/>
                    <a:cs typeface="Cordia New" pitchFamily="34" charset="-34"/>
                  </a:rPr>
                  <a:t>Poder Judicial y con la Caja Costarricense del Seguro Social.</a:t>
                </a:r>
                <a:endParaRPr lang="es-ES" sz="1600" dirty="0">
                  <a:latin typeface="Cordia New" pitchFamily="34" charset="-34"/>
                  <a:cs typeface="Cordia New" pitchFamily="34" charset="-34"/>
                </a:endParaRPr>
              </a:p>
            </p:txBody>
          </p:sp>
          <p:grpSp>
            <p:nvGrpSpPr>
              <p:cNvPr id="26" name="25 Grupo"/>
              <p:cNvGrpSpPr/>
              <p:nvPr/>
            </p:nvGrpSpPr>
            <p:grpSpPr>
              <a:xfrm>
                <a:off x="4857752" y="5214949"/>
                <a:ext cx="3143272" cy="1422303"/>
                <a:chOff x="4857752" y="5214949"/>
                <a:chExt cx="3143272" cy="1422303"/>
              </a:xfrm>
            </p:grpSpPr>
            <p:sp>
              <p:nvSpPr>
                <p:cNvPr id="21" name="20 Rectángulo"/>
                <p:cNvSpPr/>
                <p:nvPr/>
              </p:nvSpPr>
              <p:spPr>
                <a:xfrm>
                  <a:off x="4857752" y="5214950"/>
                  <a:ext cx="3143272" cy="1071570"/>
                </a:xfrm>
                <a:prstGeom prst="rect">
                  <a:avLst/>
                </a:prstGeom>
                <a:noFill/>
                <a:ln w="9525"/>
              </p:spPr>
              <p:style>
                <a:lnRef idx="2">
                  <a:schemeClr val="accent4"/>
                </a:lnRef>
                <a:fillRef idx="1">
                  <a:schemeClr val="lt1"/>
                </a:fillRef>
                <a:effectRef idx="0">
                  <a:schemeClr val="accent4"/>
                </a:effectRef>
                <a:fontRef idx="minor">
                  <a:schemeClr val="dk1"/>
                </a:fontRef>
              </p:style>
              <p:txBody>
                <a:bodyPr rtlCol="0" anchor="ctr"/>
                <a:lstStyle/>
                <a:p>
                  <a:pPr algn="ctr"/>
                  <a:endParaRPr lang="es-ES"/>
                </a:p>
              </p:txBody>
            </p:sp>
            <p:sp>
              <p:nvSpPr>
                <p:cNvPr id="16" name="15 CuadroTexto"/>
                <p:cNvSpPr txBox="1"/>
                <p:nvPr/>
              </p:nvSpPr>
              <p:spPr>
                <a:xfrm>
                  <a:off x="4857752" y="5214949"/>
                  <a:ext cx="3143272" cy="1422303"/>
                </a:xfrm>
                <a:prstGeom prst="rect">
                  <a:avLst/>
                </a:prstGeom>
                <a:noFill/>
              </p:spPr>
              <p:txBody>
                <a:bodyPr wrap="square" rtlCol="0">
                  <a:spAutoFit/>
                </a:bodyPr>
                <a:lstStyle/>
                <a:p>
                  <a:pPr algn="just"/>
                  <a:r>
                    <a:rPr lang="es-CR" sz="1600" dirty="0">
                      <a:latin typeface="Cordia New" pitchFamily="34" charset="-34"/>
                      <a:cs typeface="Cordia New" pitchFamily="34" charset="-34"/>
                    </a:rPr>
                    <a:t>Por acuerdo del Consejo Superior, </a:t>
                  </a:r>
                  <a:r>
                    <a:rPr lang="es-ES" sz="1600" dirty="0">
                      <a:latin typeface="Cordia New" pitchFamily="34" charset="-34"/>
                      <a:cs typeface="Cordia New" pitchFamily="34" charset="-34"/>
                    </a:rPr>
                    <a:t>Sesión 85-16 del 13 de septiembre de 2016, artículo LXXIX, se firmó Adenda al Convenio, que permitió la expansión del programa a otras zonas del país. </a:t>
                  </a:r>
                  <a:endParaRPr lang="es-CR" sz="1600" dirty="0">
                    <a:latin typeface="Cordia New" pitchFamily="34" charset="-34"/>
                    <a:cs typeface="Cordia New" pitchFamily="34" charset="-34"/>
                  </a:endParaRPr>
                </a:p>
                <a:p>
                  <a:pPr algn="just"/>
                  <a:endParaRPr lang="es-ES" sz="1600" dirty="0">
                    <a:latin typeface="Cordia New" pitchFamily="34" charset="-34"/>
                    <a:cs typeface="Cordia New" pitchFamily="34" charset="-34"/>
                  </a:endParaRPr>
                </a:p>
              </p:txBody>
            </p:sp>
          </p:grpSp>
        </p:grpSp>
        <p:grpSp>
          <p:nvGrpSpPr>
            <p:cNvPr id="28" name="27 Grupo"/>
            <p:cNvGrpSpPr/>
            <p:nvPr/>
          </p:nvGrpSpPr>
          <p:grpSpPr>
            <a:xfrm>
              <a:off x="2357422" y="2776139"/>
              <a:ext cx="3214710" cy="1422302"/>
              <a:chOff x="5214942" y="2133197"/>
              <a:chExt cx="3214710" cy="1422302"/>
            </a:xfrm>
          </p:grpSpPr>
          <p:sp>
            <p:nvSpPr>
              <p:cNvPr id="17" name="16 Rectángulo"/>
              <p:cNvSpPr/>
              <p:nvPr/>
            </p:nvSpPr>
            <p:spPr>
              <a:xfrm>
                <a:off x="5214942" y="2214554"/>
                <a:ext cx="3214710" cy="1071570"/>
              </a:xfrm>
              <a:prstGeom prst="rect">
                <a:avLst/>
              </a:prstGeom>
              <a:noFill/>
              <a:ln w="9525">
                <a:solidFill>
                  <a:srgbClr val="009A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CuadroTexto"/>
              <p:cNvSpPr txBox="1"/>
              <p:nvPr/>
            </p:nvSpPr>
            <p:spPr>
              <a:xfrm>
                <a:off x="5214942" y="2133197"/>
                <a:ext cx="3214710" cy="1422302"/>
              </a:xfrm>
              <a:prstGeom prst="rect">
                <a:avLst/>
              </a:prstGeom>
              <a:noFill/>
            </p:spPr>
            <p:txBody>
              <a:bodyPr wrap="square" rtlCol="0">
                <a:spAutoFit/>
              </a:bodyPr>
              <a:lstStyle/>
              <a:p>
                <a:pPr lvl="0" algn="ctr"/>
                <a:r>
                  <a:rPr lang="es-CR" sz="1600" dirty="0">
                    <a:latin typeface="Cordia New" pitchFamily="34" charset="-34"/>
                    <a:cs typeface="Cordia New" pitchFamily="34" charset="-34"/>
                  </a:rPr>
                  <a:t>Por acuerdo del Consejo Superior en Sesión N° 31-14 celebrada el 08 de abril de 2014, artículo XLIX se firma Convenio entre Poder Judicial y CCSS, para el inicio y ejecución formal de este programa. </a:t>
                </a:r>
              </a:p>
              <a:p>
                <a:pPr algn="just"/>
                <a:endParaRPr lang="es-ES" sz="1600" dirty="0"/>
              </a:p>
            </p:txBody>
          </p:sp>
        </p:grpSp>
        <p:sp>
          <p:nvSpPr>
            <p:cNvPr id="12" name="11 CuadroTexto"/>
            <p:cNvSpPr txBox="1"/>
            <p:nvPr/>
          </p:nvSpPr>
          <p:spPr>
            <a:xfrm>
              <a:off x="1785918" y="4286256"/>
              <a:ext cx="1000132" cy="496152"/>
            </a:xfrm>
            <a:prstGeom prst="rect">
              <a:avLst/>
            </a:prstGeom>
            <a:noFill/>
          </p:spPr>
          <p:txBody>
            <a:bodyPr wrap="square" rtlCol="0">
              <a:spAutoFit/>
            </a:bodyPr>
            <a:lstStyle/>
            <a:p>
              <a:pPr algn="ctr"/>
              <a:r>
                <a:rPr lang="es-CR" sz="2400" b="1" dirty="0">
                  <a:latin typeface="Cordia New" pitchFamily="34" charset="-34"/>
                  <a:cs typeface="Cordia New" pitchFamily="34" charset="-34"/>
                </a:rPr>
                <a:t>2012</a:t>
              </a:r>
              <a:endParaRPr lang="es-ES" sz="2400" b="1" dirty="0">
                <a:latin typeface="Cordia New" pitchFamily="34" charset="-34"/>
                <a:cs typeface="Cordia New" pitchFamily="34" charset="-34"/>
              </a:endParaRPr>
            </a:p>
          </p:txBody>
        </p:sp>
        <p:sp>
          <p:nvSpPr>
            <p:cNvPr id="29" name="28 CuadroTexto"/>
            <p:cNvSpPr txBox="1"/>
            <p:nvPr/>
          </p:nvSpPr>
          <p:spPr>
            <a:xfrm>
              <a:off x="3286116" y="4286256"/>
              <a:ext cx="1000132" cy="496152"/>
            </a:xfrm>
            <a:prstGeom prst="rect">
              <a:avLst/>
            </a:prstGeom>
            <a:noFill/>
          </p:spPr>
          <p:txBody>
            <a:bodyPr wrap="square" rtlCol="0">
              <a:spAutoFit/>
            </a:bodyPr>
            <a:lstStyle/>
            <a:p>
              <a:pPr algn="ctr"/>
              <a:r>
                <a:rPr lang="es-CR" sz="2400" b="1" dirty="0">
                  <a:latin typeface="Cordia New" pitchFamily="34" charset="-34"/>
                  <a:cs typeface="Cordia New" pitchFamily="34" charset="-34"/>
                </a:rPr>
                <a:t>2014</a:t>
              </a:r>
              <a:endParaRPr lang="es-ES" sz="2400" b="1" dirty="0">
                <a:latin typeface="Cordia New" pitchFamily="34" charset="-34"/>
                <a:cs typeface="Cordia New" pitchFamily="34" charset="-34"/>
              </a:endParaRPr>
            </a:p>
          </p:txBody>
        </p:sp>
        <p:sp>
          <p:nvSpPr>
            <p:cNvPr id="30" name="29 CuadroTexto"/>
            <p:cNvSpPr txBox="1"/>
            <p:nvPr/>
          </p:nvSpPr>
          <p:spPr>
            <a:xfrm>
              <a:off x="4786314" y="4286256"/>
              <a:ext cx="1000132" cy="496152"/>
            </a:xfrm>
            <a:prstGeom prst="rect">
              <a:avLst/>
            </a:prstGeom>
            <a:noFill/>
          </p:spPr>
          <p:txBody>
            <a:bodyPr wrap="square" rtlCol="0">
              <a:spAutoFit/>
            </a:bodyPr>
            <a:lstStyle/>
            <a:p>
              <a:pPr algn="ctr"/>
              <a:r>
                <a:rPr lang="es-CR" sz="2400" b="1" dirty="0">
                  <a:latin typeface="Cordia New" pitchFamily="34" charset="-34"/>
                  <a:cs typeface="Cordia New" pitchFamily="34" charset="-34"/>
                </a:rPr>
                <a:t>2016</a:t>
              </a:r>
              <a:endParaRPr lang="es-ES" sz="2400" b="1" dirty="0">
                <a:latin typeface="Cordia New" pitchFamily="34" charset="-34"/>
                <a:cs typeface="Cordia New" pitchFamily="34" charset="-34"/>
              </a:endParaRPr>
            </a:p>
          </p:txBody>
        </p:sp>
      </p:grpSp>
      <p:pic>
        <p:nvPicPr>
          <p:cNvPr id="32" name="31 Imagen" descr="Logotipo a color.png"/>
          <p:cNvPicPr>
            <a:picLocks noChangeAspect="1"/>
          </p:cNvPicPr>
          <p:nvPr/>
        </p:nvPicPr>
        <p:blipFill>
          <a:blip r:embed="rId3" cstate="print"/>
          <a:stretch>
            <a:fillRect/>
          </a:stretch>
        </p:blipFill>
        <p:spPr>
          <a:xfrm>
            <a:off x="7858148" y="6000768"/>
            <a:ext cx="1142976" cy="420496"/>
          </a:xfrm>
          <a:prstGeom prst="rect">
            <a:avLst/>
          </a:prstGeom>
        </p:spPr>
      </p:pic>
      <p:pic>
        <p:nvPicPr>
          <p:cNvPr id="35" name="Picture 4" descr="Resultado de imagen para fondo transparente png"/>
          <p:cNvPicPr>
            <a:picLocks noChangeAspect="1" noChangeArrowheads="1"/>
          </p:cNvPicPr>
          <p:nvPr/>
        </p:nvPicPr>
        <p:blipFill>
          <a:blip r:embed="rId4" cstate="print">
            <a:duotone>
              <a:prstClr val="black"/>
              <a:schemeClr val="accent5">
                <a:tint val="45000"/>
                <a:satMod val="400000"/>
              </a:schemeClr>
            </a:duotone>
          </a:blip>
          <a:srcRect/>
          <a:stretch>
            <a:fillRect/>
          </a:stretch>
        </p:blipFill>
        <p:spPr bwMode="auto">
          <a:xfrm rot="5400000">
            <a:off x="3679025" y="-3178983"/>
            <a:ext cx="1785950" cy="9144000"/>
          </a:xfrm>
          <a:prstGeom prst="rect">
            <a:avLst/>
          </a:prstGeom>
          <a:noFill/>
        </p:spPr>
      </p:pic>
      <p:sp>
        <p:nvSpPr>
          <p:cNvPr id="4" name="3 CuadroTexto"/>
          <p:cNvSpPr txBox="1"/>
          <p:nvPr/>
        </p:nvSpPr>
        <p:spPr>
          <a:xfrm>
            <a:off x="1500166" y="142852"/>
            <a:ext cx="6384202" cy="2215991"/>
          </a:xfrm>
          <a:prstGeom prst="rect">
            <a:avLst/>
          </a:prstGeom>
          <a:noFill/>
        </p:spPr>
        <p:txBody>
          <a:bodyPr wrap="square" rtlCol="0">
            <a:spAutoFit/>
          </a:bodyPr>
          <a:lstStyle/>
          <a:p>
            <a:pPr algn="ctr"/>
            <a:r>
              <a:rPr lang="es-CR" b="1" dirty="0">
                <a:latin typeface="Cordia New" pitchFamily="34" charset="-34"/>
                <a:cs typeface="Cordia New" pitchFamily="34" charset="-34"/>
              </a:rPr>
              <a:t/>
            </a:r>
            <a:br>
              <a:rPr lang="es-CR" b="1" dirty="0">
                <a:latin typeface="Cordia New" pitchFamily="34" charset="-34"/>
                <a:cs typeface="Cordia New" pitchFamily="34" charset="-34"/>
              </a:rPr>
            </a:br>
            <a:r>
              <a:rPr lang="es-CR" sz="4000" b="1" dirty="0">
                <a:latin typeface="Cordia New" pitchFamily="34" charset="-34"/>
                <a:cs typeface="Cordia New" pitchFamily="34" charset="-34"/>
              </a:rPr>
              <a:t>Equipos de Respuesta Rápida para la Atención Integral a Víctimas de Violación Sexual (ERRVV)</a:t>
            </a:r>
            <a:endParaRPr lang="es-ES" sz="4000" b="1" dirty="0">
              <a:latin typeface="Cordia New" pitchFamily="34" charset="-34"/>
              <a:cs typeface="Cordia New" pitchFamily="34" charset="-34"/>
            </a:endParaRPr>
          </a:p>
        </p:txBody>
      </p:sp>
      <p:sp>
        <p:nvSpPr>
          <p:cNvPr id="36" name="35 CuadroTexto"/>
          <p:cNvSpPr txBox="1"/>
          <p:nvPr/>
        </p:nvSpPr>
        <p:spPr>
          <a:xfrm>
            <a:off x="3635896" y="0"/>
            <a:ext cx="1500198" cy="523220"/>
          </a:xfrm>
          <a:prstGeom prst="rect">
            <a:avLst/>
          </a:prstGeom>
          <a:noFill/>
        </p:spPr>
        <p:txBody>
          <a:bodyPr wrap="square" rtlCol="0">
            <a:spAutoFit/>
          </a:bodyPr>
          <a:lstStyle/>
          <a:p>
            <a:pPr algn="ctr"/>
            <a:r>
              <a:rPr lang="es-CR" sz="2800" b="1" dirty="0">
                <a:latin typeface="Cordia New" pitchFamily="34" charset="-34"/>
                <a:cs typeface="Cordia New" pitchFamily="34" charset="-34"/>
              </a:rPr>
              <a:t>Programa</a:t>
            </a:r>
            <a:endParaRPr lang="es-ES" sz="2800" b="1" dirty="0">
              <a:latin typeface="Cordia New" pitchFamily="34" charset="-34"/>
              <a:cs typeface="Cordia New" pitchFamily="34" charset="-34"/>
            </a:endParaRPr>
          </a:p>
        </p:txBody>
      </p:sp>
      <p:sp>
        <p:nvSpPr>
          <p:cNvPr id="33" name="32 CuadroTexto"/>
          <p:cNvSpPr txBox="1"/>
          <p:nvPr/>
        </p:nvSpPr>
        <p:spPr>
          <a:xfrm>
            <a:off x="571472" y="6457890"/>
            <a:ext cx="8143900" cy="400110"/>
          </a:xfrm>
          <a:prstGeom prst="rect">
            <a:avLst/>
          </a:prstGeom>
          <a:noFill/>
        </p:spPr>
        <p:txBody>
          <a:bodyPr wrap="square" rtlCol="0">
            <a:spAutoFit/>
          </a:bodyPr>
          <a:lstStyle/>
          <a:p>
            <a:pPr algn="ctr"/>
            <a:r>
              <a:rPr lang="es-CR" sz="1000" b="1" dirty="0">
                <a:solidFill>
                  <a:schemeClr val="tx1"/>
                </a:solidFill>
                <a:latin typeface="Calibri Light" pitchFamily="34" charset="0"/>
              </a:rPr>
              <a:t>Para </a:t>
            </a:r>
            <a:r>
              <a:rPr lang="es-CR" sz="1000" b="1" dirty="0">
                <a:latin typeface="Calibri Light" pitchFamily="34" charset="0"/>
              </a:rPr>
              <a:t>mayor </a:t>
            </a:r>
            <a:r>
              <a:rPr lang="es-CR" sz="1000" b="1" dirty="0">
                <a:solidFill>
                  <a:schemeClr val="tx1"/>
                </a:solidFill>
                <a:latin typeface="Calibri Light" pitchFamily="34" charset="0"/>
              </a:rPr>
              <a:t>información: proyecto_err@poder-judicial.go.cr /Tel. 2295-4289 / 2295-4407, o presentarse a la oficina más cercana del OIJ o de la Fiscalía. </a:t>
            </a:r>
          </a:p>
          <a:p>
            <a:pPr algn="ctr"/>
            <a:endParaRPr lang="es-ES" sz="1000" b="1" dirty="0">
              <a:latin typeface="Calibri Light" pitchFamily="34" charset="0"/>
            </a:endParaRPr>
          </a:p>
        </p:txBody>
      </p:sp>
      <p:sp>
        <p:nvSpPr>
          <p:cNvPr id="34" name="33 Dodecágono"/>
          <p:cNvSpPr/>
          <p:nvPr/>
        </p:nvSpPr>
        <p:spPr>
          <a:xfrm>
            <a:off x="0" y="0"/>
            <a:ext cx="395536"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círculo-png-azul.png"/>
          <p:cNvPicPr>
            <a:picLocks noChangeAspect="1"/>
          </p:cNvPicPr>
          <p:nvPr/>
        </p:nvPicPr>
        <p:blipFill>
          <a:blip r:embed="rId2" cstate="print">
            <a:duotone>
              <a:schemeClr val="accent2">
                <a:shade val="45000"/>
                <a:satMod val="135000"/>
              </a:schemeClr>
              <a:prstClr val="white"/>
            </a:duotone>
          </a:blip>
          <a:stretch>
            <a:fillRect/>
          </a:stretch>
        </p:blipFill>
        <p:spPr>
          <a:xfrm>
            <a:off x="-142908" y="214290"/>
            <a:ext cx="4455093" cy="1717050"/>
          </a:xfrm>
          <a:prstGeom prst="rect">
            <a:avLst/>
          </a:prstGeom>
        </p:spPr>
      </p:pic>
      <p:grpSp>
        <p:nvGrpSpPr>
          <p:cNvPr id="2" name="6 Grupo"/>
          <p:cNvGrpSpPr/>
          <p:nvPr/>
        </p:nvGrpSpPr>
        <p:grpSpPr>
          <a:xfrm>
            <a:off x="5076056" y="285728"/>
            <a:ext cx="4067944" cy="923330"/>
            <a:chOff x="5286380" y="285728"/>
            <a:chExt cx="3857620" cy="707552"/>
          </a:xfrm>
        </p:grpSpPr>
        <p:pic>
          <p:nvPicPr>
            <p:cNvPr id="8" name="Picture 4" descr="Resultado de imagen para fondo transparente png"/>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9" name="8 CuadroTexto"/>
            <p:cNvSpPr txBox="1"/>
            <p:nvPr/>
          </p:nvSpPr>
          <p:spPr>
            <a:xfrm>
              <a:off x="5429256" y="285728"/>
              <a:ext cx="3714744" cy="707552"/>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1" name="10 Imagen" descr="Lamy_safari_yellow_118_Mechanical_pencil_144mm_print_eng.png"/>
          <p:cNvPicPr>
            <a:picLocks noChangeAspect="1"/>
          </p:cNvPicPr>
          <p:nvPr/>
        </p:nvPicPr>
        <p:blipFill>
          <a:blip r:embed="rId4" cstate="print"/>
          <a:stretch>
            <a:fillRect/>
          </a:stretch>
        </p:blipFill>
        <p:spPr>
          <a:xfrm rot="1863328">
            <a:off x="3088378" y="1302436"/>
            <a:ext cx="856033" cy="856033"/>
          </a:xfrm>
          <a:prstGeom prst="rect">
            <a:avLst/>
          </a:prstGeom>
        </p:spPr>
      </p:pic>
      <p:pic>
        <p:nvPicPr>
          <p:cNvPr id="34" name="33 Imagen" descr="Logotipo a color.png"/>
          <p:cNvPicPr>
            <a:picLocks noChangeAspect="1"/>
          </p:cNvPicPr>
          <p:nvPr/>
        </p:nvPicPr>
        <p:blipFill>
          <a:blip r:embed="rId5" cstate="print"/>
          <a:stretch>
            <a:fillRect/>
          </a:stretch>
        </p:blipFill>
        <p:spPr>
          <a:xfrm>
            <a:off x="357158" y="6215082"/>
            <a:ext cx="1249646" cy="459739"/>
          </a:xfrm>
          <a:prstGeom prst="rect">
            <a:avLst/>
          </a:prstGeom>
        </p:spPr>
      </p:pic>
      <p:sp>
        <p:nvSpPr>
          <p:cNvPr id="5" name="6 Título"/>
          <p:cNvSpPr>
            <a:spLocks noGrp="1"/>
          </p:cNvSpPr>
          <p:nvPr>
            <p:ph type="title"/>
          </p:nvPr>
        </p:nvSpPr>
        <p:spPr>
          <a:xfrm>
            <a:off x="357158" y="857232"/>
            <a:ext cx="3429024" cy="420656"/>
          </a:xfrm>
        </p:spPr>
        <p:txBody>
          <a:bodyPr>
            <a:noAutofit/>
          </a:bodyPr>
          <a:lstStyle/>
          <a:p>
            <a:r>
              <a:rPr lang="es-CR" sz="2400" b="1" dirty="0">
                <a:latin typeface="Calibri Light" pitchFamily="34" charset="0"/>
              </a:rPr>
              <a:t>¿Dónde acudir en caso de ser víctima del delito de violación?</a:t>
            </a:r>
          </a:p>
        </p:txBody>
      </p:sp>
      <p:sp>
        <p:nvSpPr>
          <p:cNvPr id="12" name="11 Rectángulo"/>
          <p:cNvSpPr/>
          <p:nvPr/>
        </p:nvSpPr>
        <p:spPr>
          <a:xfrm>
            <a:off x="357158" y="3857628"/>
            <a:ext cx="271464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es-CR" sz="2000" b="1" dirty="0">
                <a:solidFill>
                  <a:schemeClr val="tx1"/>
                </a:solidFill>
                <a:latin typeface="Cordia New" pitchFamily="34" charset="-34"/>
                <a:cs typeface="Cordia New" pitchFamily="34" charset="-34"/>
              </a:rPr>
              <a:t>Servicio de Emergencias 911</a:t>
            </a:r>
          </a:p>
        </p:txBody>
      </p:sp>
      <p:sp>
        <p:nvSpPr>
          <p:cNvPr id="13" name="12 Rectángulo"/>
          <p:cNvSpPr/>
          <p:nvPr/>
        </p:nvSpPr>
        <p:spPr>
          <a:xfrm>
            <a:off x="6012160" y="5157192"/>
            <a:ext cx="313184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es-CR" sz="2000" b="1" dirty="0">
                <a:solidFill>
                  <a:schemeClr val="tx1"/>
                </a:solidFill>
                <a:latin typeface="Cordia New" pitchFamily="34" charset="-34"/>
                <a:cs typeface="Cordia New" pitchFamily="34" charset="-34"/>
              </a:rPr>
              <a:t>Oficina de la Fiscalía más cercana del lugar donde ocurrieron los hechos.</a:t>
            </a:r>
          </a:p>
        </p:txBody>
      </p:sp>
      <p:sp>
        <p:nvSpPr>
          <p:cNvPr id="14" name="13 Rectángulo"/>
          <p:cNvSpPr/>
          <p:nvPr/>
        </p:nvSpPr>
        <p:spPr>
          <a:xfrm>
            <a:off x="6000760" y="4149080"/>
            <a:ext cx="3143240"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es-CR" sz="2000" b="1" dirty="0">
                <a:solidFill>
                  <a:schemeClr val="tx1"/>
                </a:solidFill>
                <a:latin typeface="Cordia New" pitchFamily="34" charset="-34"/>
                <a:cs typeface="Cordia New" pitchFamily="34" charset="-34"/>
              </a:rPr>
              <a:t>La Oficina del OIJ más cercana  del lugar donde ocurrieron los hechos.</a:t>
            </a:r>
          </a:p>
          <a:p>
            <a:pPr>
              <a:buFont typeface="Wingdings" pitchFamily="2" charset="2"/>
              <a:buChar char="Ø"/>
            </a:pPr>
            <a:r>
              <a:rPr lang="es-CR" sz="2000" b="1" dirty="0">
                <a:solidFill>
                  <a:schemeClr val="tx1"/>
                </a:solidFill>
                <a:latin typeface="Cordia New" pitchFamily="34" charset="-34"/>
                <a:cs typeface="Cordia New" pitchFamily="34" charset="-34"/>
              </a:rPr>
              <a:t>Oficina de Recepción de Denuncias en San José del OIJ.</a:t>
            </a:r>
          </a:p>
        </p:txBody>
      </p:sp>
      <p:sp>
        <p:nvSpPr>
          <p:cNvPr id="15" name="14 Rectángulo"/>
          <p:cNvSpPr/>
          <p:nvPr/>
        </p:nvSpPr>
        <p:spPr>
          <a:xfrm>
            <a:off x="357158" y="4500570"/>
            <a:ext cx="2643206" cy="591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es-CR" sz="2000" b="1" dirty="0">
                <a:solidFill>
                  <a:schemeClr val="tx1"/>
                </a:solidFill>
                <a:latin typeface="Cordia New" pitchFamily="34" charset="-34"/>
                <a:cs typeface="Cordia New" pitchFamily="34" charset="-34"/>
              </a:rPr>
              <a:t>Línea confidencial: OIJ 800-8000-645, ó Teléfonos 2295-3000/2295-3336</a:t>
            </a:r>
          </a:p>
        </p:txBody>
      </p:sp>
      <p:sp>
        <p:nvSpPr>
          <p:cNvPr id="16" name="15 Rectángulo"/>
          <p:cNvSpPr/>
          <p:nvPr/>
        </p:nvSpPr>
        <p:spPr>
          <a:xfrm>
            <a:off x="3214678" y="4000504"/>
            <a:ext cx="271464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es-CR" sz="2000" b="1" dirty="0">
                <a:solidFill>
                  <a:schemeClr val="tx1"/>
                </a:solidFill>
                <a:latin typeface="Cordia New" pitchFamily="34" charset="-34"/>
                <a:cs typeface="Cordia New" pitchFamily="34" charset="-34"/>
              </a:rPr>
              <a:t>El servicio de emergencias del Hospital más cercano.</a:t>
            </a:r>
          </a:p>
        </p:txBody>
      </p:sp>
      <p:pic>
        <p:nvPicPr>
          <p:cNvPr id="17" name="16 Imagen" descr="descarga (12).png"/>
          <p:cNvPicPr>
            <a:picLocks noChangeAspect="1"/>
          </p:cNvPicPr>
          <p:nvPr/>
        </p:nvPicPr>
        <p:blipFill>
          <a:blip r:embed="rId6" cstate="print"/>
          <a:srcRect l="31452" r="32258"/>
          <a:stretch>
            <a:fillRect/>
          </a:stretch>
        </p:blipFill>
        <p:spPr>
          <a:xfrm>
            <a:off x="7072330" y="2143116"/>
            <a:ext cx="788891" cy="1143008"/>
          </a:xfrm>
          <a:prstGeom prst="rect">
            <a:avLst/>
          </a:prstGeom>
        </p:spPr>
      </p:pic>
      <p:pic>
        <p:nvPicPr>
          <p:cNvPr id="18" name="17 Imagen" descr="descarga (13).png"/>
          <p:cNvPicPr>
            <a:picLocks noChangeAspect="1"/>
          </p:cNvPicPr>
          <p:nvPr/>
        </p:nvPicPr>
        <p:blipFill>
          <a:blip r:embed="rId7" cstate="print"/>
          <a:stretch>
            <a:fillRect/>
          </a:stretch>
        </p:blipFill>
        <p:spPr>
          <a:xfrm>
            <a:off x="857224" y="2000240"/>
            <a:ext cx="1285884" cy="1285884"/>
          </a:xfrm>
          <a:prstGeom prst="rect">
            <a:avLst/>
          </a:prstGeom>
        </p:spPr>
      </p:pic>
      <p:pic>
        <p:nvPicPr>
          <p:cNvPr id="19" name="18 Imagen" descr="descarga (14).png"/>
          <p:cNvPicPr>
            <a:picLocks noChangeAspect="1"/>
          </p:cNvPicPr>
          <p:nvPr/>
        </p:nvPicPr>
        <p:blipFill>
          <a:blip r:embed="rId8" cstate="print"/>
          <a:stretch>
            <a:fillRect/>
          </a:stretch>
        </p:blipFill>
        <p:spPr>
          <a:xfrm>
            <a:off x="3857620" y="2214554"/>
            <a:ext cx="1071570" cy="1071570"/>
          </a:xfrm>
          <a:prstGeom prst="rect">
            <a:avLst/>
          </a:prstGeom>
        </p:spPr>
      </p:pic>
      <p:sp>
        <p:nvSpPr>
          <p:cNvPr id="20" name="19 CuadroTexto"/>
          <p:cNvSpPr txBox="1"/>
          <p:nvPr/>
        </p:nvSpPr>
        <p:spPr>
          <a:xfrm>
            <a:off x="571472" y="3357562"/>
            <a:ext cx="1928826" cy="400110"/>
          </a:xfrm>
          <a:prstGeom prst="rect">
            <a:avLst/>
          </a:prstGeom>
          <a:noFill/>
        </p:spPr>
        <p:txBody>
          <a:bodyPr wrap="square" rtlCol="0">
            <a:spAutoFit/>
          </a:bodyPr>
          <a:lstStyle/>
          <a:p>
            <a:pPr algn="ctr"/>
            <a:r>
              <a:rPr lang="es-CR" sz="2000" b="1" u="sng" dirty="0">
                <a:solidFill>
                  <a:srgbClr val="C00000"/>
                </a:solidFill>
                <a:latin typeface="Cordia New" pitchFamily="34" charset="-34"/>
                <a:cs typeface="Cordia New" pitchFamily="34" charset="-34"/>
              </a:rPr>
              <a:t>Llamando a:</a:t>
            </a:r>
            <a:endParaRPr lang="es-ES" sz="2000" b="1" u="sng" dirty="0">
              <a:solidFill>
                <a:srgbClr val="C00000"/>
              </a:solidFill>
              <a:latin typeface="Cordia New" pitchFamily="34" charset="-34"/>
              <a:cs typeface="Cordia New" pitchFamily="34" charset="-34"/>
            </a:endParaRPr>
          </a:p>
        </p:txBody>
      </p:sp>
      <p:sp>
        <p:nvSpPr>
          <p:cNvPr id="21" name="20 CuadroTexto"/>
          <p:cNvSpPr txBox="1"/>
          <p:nvPr/>
        </p:nvSpPr>
        <p:spPr>
          <a:xfrm>
            <a:off x="3500430" y="3357562"/>
            <a:ext cx="1928826" cy="400110"/>
          </a:xfrm>
          <a:prstGeom prst="rect">
            <a:avLst/>
          </a:prstGeom>
          <a:noFill/>
        </p:spPr>
        <p:txBody>
          <a:bodyPr wrap="square" rtlCol="0">
            <a:spAutoFit/>
          </a:bodyPr>
          <a:lstStyle/>
          <a:p>
            <a:pPr algn="ctr"/>
            <a:r>
              <a:rPr lang="es-CR" sz="2000" b="1" u="sng" dirty="0">
                <a:solidFill>
                  <a:srgbClr val="C00000"/>
                </a:solidFill>
                <a:latin typeface="Cordia New" pitchFamily="34" charset="-34"/>
                <a:cs typeface="Cordia New" pitchFamily="34" charset="-34"/>
              </a:rPr>
              <a:t>Acudiendo a:</a:t>
            </a:r>
            <a:endParaRPr lang="es-ES" sz="2000" b="1" u="sng" dirty="0">
              <a:solidFill>
                <a:srgbClr val="C00000"/>
              </a:solidFill>
              <a:latin typeface="Cordia New" pitchFamily="34" charset="-34"/>
              <a:cs typeface="Cordia New" pitchFamily="34" charset="-34"/>
            </a:endParaRPr>
          </a:p>
        </p:txBody>
      </p:sp>
      <p:sp>
        <p:nvSpPr>
          <p:cNvPr id="22" name="21 CuadroTexto"/>
          <p:cNvSpPr txBox="1"/>
          <p:nvPr/>
        </p:nvSpPr>
        <p:spPr>
          <a:xfrm>
            <a:off x="6500826" y="3357562"/>
            <a:ext cx="1928826" cy="400110"/>
          </a:xfrm>
          <a:prstGeom prst="rect">
            <a:avLst/>
          </a:prstGeom>
          <a:noFill/>
        </p:spPr>
        <p:txBody>
          <a:bodyPr wrap="square" rtlCol="0">
            <a:spAutoFit/>
          </a:bodyPr>
          <a:lstStyle/>
          <a:p>
            <a:pPr algn="ctr"/>
            <a:r>
              <a:rPr lang="es-CR" sz="2000" b="1" u="sng" dirty="0">
                <a:solidFill>
                  <a:srgbClr val="C00000"/>
                </a:solidFill>
                <a:latin typeface="Cordia New" pitchFamily="34" charset="-34"/>
                <a:cs typeface="Cordia New" pitchFamily="34" charset="-34"/>
              </a:rPr>
              <a:t>Acudiendo a:</a:t>
            </a:r>
            <a:endParaRPr lang="es-ES" sz="2000" b="1" u="sng" dirty="0">
              <a:solidFill>
                <a:srgbClr val="C00000"/>
              </a:solidFill>
              <a:latin typeface="Cordia New" pitchFamily="34" charset="-34"/>
              <a:cs typeface="Cordia New" pitchFamily="34" charset="-34"/>
            </a:endParaRPr>
          </a:p>
        </p:txBody>
      </p:sp>
      <p:sp>
        <p:nvSpPr>
          <p:cNvPr id="6" name="5 CuadroTexto"/>
          <p:cNvSpPr txBox="1"/>
          <p:nvPr/>
        </p:nvSpPr>
        <p:spPr>
          <a:xfrm>
            <a:off x="1835696" y="6257836"/>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presentarse a la oficina más cercana del OIJ o de la Fiscalía. </a:t>
            </a:r>
          </a:p>
          <a:p>
            <a:pPr algn="ctr"/>
            <a:endParaRPr lang="es-ES" sz="1100" b="1" dirty="0">
              <a:latin typeface="Calibri Light" pitchFamily="34" charset="0"/>
            </a:endParaRPr>
          </a:p>
        </p:txBody>
      </p:sp>
      <p:sp>
        <p:nvSpPr>
          <p:cNvPr id="23" name="22 Dodecágono"/>
          <p:cNvSpPr/>
          <p:nvPr/>
        </p:nvSpPr>
        <p:spPr>
          <a:xfrm>
            <a:off x="0" y="0"/>
            <a:ext cx="611560"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círculo-png-azul.png"/>
          <p:cNvPicPr>
            <a:picLocks noChangeAspect="1"/>
          </p:cNvPicPr>
          <p:nvPr/>
        </p:nvPicPr>
        <p:blipFill>
          <a:blip r:embed="rId2" cstate="print">
            <a:duotone>
              <a:schemeClr val="accent2">
                <a:shade val="45000"/>
                <a:satMod val="135000"/>
              </a:schemeClr>
              <a:prstClr val="white"/>
            </a:duotone>
          </a:blip>
          <a:stretch>
            <a:fillRect/>
          </a:stretch>
        </p:blipFill>
        <p:spPr>
          <a:xfrm>
            <a:off x="-142908" y="214290"/>
            <a:ext cx="4455093" cy="1717050"/>
          </a:xfrm>
          <a:prstGeom prst="rect">
            <a:avLst/>
          </a:prstGeom>
        </p:spPr>
      </p:pic>
      <p:grpSp>
        <p:nvGrpSpPr>
          <p:cNvPr id="2" name="6 Grupo"/>
          <p:cNvGrpSpPr/>
          <p:nvPr/>
        </p:nvGrpSpPr>
        <p:grpSpPr>
          <a:xfrm>
            <a:off x="5076056" y="285728"/>
            <a:ext cx="4067944" cy="923330"/>
            <a:chOff x="5286380" y="285728"/>
            <a:chExt cx="3857620" cy="707552"/>
          </a:xfrm>
        </p:grpSpPr>
        <p:pic>
          <p:nvPicPr>
            <p:cNvPr id="8" name="Picture 4" descr="Resultado de imagen para fondo transparente png"/>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9" name="8 CuadroTexto"/>
            <p:cNvSpPr txBox="1"/>
            <p:nvPr/>
          </p:nvSpPr>
          <p:spPr>
            <a:xfrm>
              <a:off x="5429256" y="285728"/>
              <a:ext cx="3714744" cy="707552"/>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1" name="10 Imagen" descr="Lamy_safari_yellow_118_Mechanical_pencil_144mm_print_eng.png"/>
          <p:cNvPicPr>
            <a:picLocks noChangeAspect="1"/>
          </p:cNvPicPr>
          <p:nvPr/>
        </p:nvPicPr>
        <p:blipFill>
          <a:blip r:embed="rId4" cstate="print"/>
          <a:stretch>
            <a:fillRect/>
          </a:stretch>
        </p:blipFill>
        <p:spPr>
          <a:xfrm rot="1863328">
            <a:off x="3088378" y="1302436"/>
            <a:ext cx="856033" cy="856033"/>
          </a:xfrm>
          <a:prstGeom prst="rect">
            <a:avLst/>
          </a:prstGeom>
        </p:spPr>
      </p:pic>
      <p:pic>
        <p:nvPicPr>
          <p:cNvPr id="34" name="33 Imagen" descr="Logotipo a color.png"/>
          <p:cNvPicPr>
            <a:picLocks noChangeAspect="1"/>
          </p:cNvPicPr>
          <p:nvPr/>
        </p:nvPicPr>
        <p:blipFill>
          <a:blip r:embed="rId5" cstate="print"/>
          <a:stretch>
            <a:fillRect/>
          </a:stretch>
        </p:blipFill>
        <p:spPr>
          <a:xfrm>
            <a:off x="357158" y="6215082"/>
            <a:ext cx="1249646" cy="459739"/>
          </a:xfrm>
          <a:prstGeom prst="rect">
            <a:avLst/>
          </a:prstGeom>
        </p:spPr>
      </p:pic>
      <p:sp>
        <p:nvSpPr>
          <p:cNvPr id="5" name="6 Título"/>
          <p:cNvSpPr>
            <a:spLocks noGrp="1"/>
          </p:cNvSpPr>
          <p:nvPr>
            <p:ph type="title"/>
          </p:nvPr>
        </p:nvSpPr>
        <p:spPr>
          <a:xfrm>
            <a:off x="357158" y="857232"/>
            <a:ext cx="3429024" cy="420656"/>
          </a:xfrm>
        </p:spPr>
        <p:txBody>
          <a:bodyPr>
            <a:noAutofit/>
          </a:bodyPr>
          <a:lstStyle/>
          <a:p>
            <a:r>
              <a:rPr lang="es-CR" sz="3600" b="1" dirty="0">
                <a:solidFill>
                  <a:srgbClr val="C00000"/>
                </a:solidFill>
                <a:effectLst>
                  <a:outerShdw blurRad="38100" dist="38100" dir="2700000" algn="tl">
                    <a:srgbClr val="000000">
                      <a:alpha val="43137"/>
                    </a:srgbClr>
                  </a:outerShdw>
                </a:effectLst>
                <a:latin typeface="Calibri Light" pitchFamily="34" charset="0"/>
              </a:rPr>
              <a:t>¡Recuerde!</a:t>
            </a:r>
          </a:p>
        </p:txBody>
      </p:sp>
      <p:sp>
        <p:nvSpPr>
          <p:cNvPr id="6" name="5 CuadroTexto"/>
          <p:cNvSpPr txBox="1"/>
          <p:nvPr/>
        </p:nvSpPr>
        <p:spPr>
          <a:xfrm>
            <a:off x="1857356" y="6257836"/>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presentarse a la oficina más cercana del OIJ o de la Fiscalía. </a:t>
            </a:r>
          </a:p>
          <a:p>
            <a:pPr algn="ctr"/>
            <a:endParaRPr lang="es-ES" sz="1100" b="1" dirty="0">
              <a:latin typeface="Calibri Light" pitchFamily="34" charset="0"/>
            </a:endParaRPr>
          </a:p>
        </p:txBody>
      </p:sp>
      <p:pic>
        <p:nvPicPr>
          <p:cNvPr id="23" name="22 Imagen" descr="descarga (11).png"/>
          <p:cNvPicPr>
            <a:picLocks noChangeAspect="1"/>
          </p:cNvPicPr>
          <p:nvPr/>
        </p:nvPicPr>
        <p:blipFill>
          <a:blip r:embed="rId6" cstate="print">
            <a:duotone>
              <a:schemeClr val="accent5">
                <a:shade val="45000"/>
                <a:satMod val="135000"/>
              </a:schemeClr>
              <a:prstClr val="white"/>
            </a:duotone>
          </a:blip>
          <a:stretch>
            <a:fillRect/>
          </a:stretch>
        </p:blipFill>
        <p:spPr>
          <a:xfrm>
            <a:off x="1000100" y="2285992"/>
            <a:ext cx="1571621" cy="1571621"/>
          </a:xfrm>
          <a:prstGeom prst="rect">
            <a:avLst/>
          </a:prstGeom>
        </p:spPr>
      </p:pic>
      <p:pic>
        <p:nvPicPr>
          <p:cNvPr id="24" name="23 Imagen" descr="images (2).jpg"/>
          <p:cNvPicPr>
            <a:picLocks noChangeAspect="1"/>
          </p:cNvPicPr>
          <p:nvPr/>
        </p:nvPicPr>
        <p:blipFill>
          <a:blip r:embed="rId7" cstate="print">
            <a:duotone>
              <a:schemeClr val="accent5">
                <a:shade val="45000"/>
                <a:satMod val="135000"/>
              </a:schemeClr>
              <a:prstClr val="white"/>
            </a:duotone>
          </a:blip>
          <a:srcRect b="8154"/>
          <a:stretch>
            <a:fillRect/>
          </a:stretch>
        </p:blipFill>
        <p:spPr>
          <a:xfrm>
            <a:off x="6572264" y="2143116"/>
            <a:ext cx="1771648" cy="1755250"/>
          </a:xfrm>
          <a:prstGeom prst="rect">
            <a:avLst/>
          </a:prstGeom>
        </p:spPr>
      </p:pic>
      <p:pic>
        <p:nvPicPr>
          <p:cNvPr id="25" name="24 Imagen" descr="descarga (8).png"/>
          <p:cNvPicPr>
            <a:picLocks noChangeAspect="1"/>
          </p:cNvPicPr>
          <p:nvPr/>
        </p:nvPicPr>
        <p:blipFill>
          <a:blip r:embed="rId8" cstate="print">
            <a:duotone>
              <a:schemeClr val="accent5">
                <a:shade val="45000"/>
                <a:satMod val="135000"/>
              </a:schemeClr>
              <a:prstClr val="white"/>
            </a:duotone>
          </a:blip>
          <a:srcRect t="7732" b="7216"/>
          <a:stretch>
            <a:fillRect/>
          </a:stretch>
        </p:blipFill>
        <p:spPr>
          <a:xfrm>
            <a:off x="3571868" y="2428868"/>
            <a:ext cx="2181223" cy="1389592"/>
          </a:xfrm>
          <a:prstGeom prst="rect">
            <a:avLst/>
          </a:prstGeom>
        </p:spPr>
      </p:pic>
      <p:sp>
        <p:nvSpPr>
          <p:cNvPr id="27" name="26 CuadroTexto"/>
          <p:cNvSpPr txBox="1"/>
          <p:nvPr/>
        </p:nvSpPr>
        <p:spPr>
          <a:xfrm>
            <a:off x="428596" y="3929066"/>
            <a:ext cx="2991276" cy="2277547"/>
          </a:xfrm>
          <a:prstGeom prst="rect">
            <a:avLst/>
          </a:prstGeom>
          <a:noFill/>
        </p:spPr>
        <p:txBody>
          <a:bodyPr wrap="square" rtlCol="0">
            <a:spAutoFit/>
          </a:bodyPr>
          <a:lstStyle/>
          <a:p>
            <a:r>
              <a:rPr lang="es-CR" b="1" dirty="0">
                <a:latin typeface="Arial Black" pitchFamily="34" charset="0"/>
                <a:cs typeface="Cordia New" pitchFamily="34" charset="-34"/>
              </a:rPr>
              <a:t>Las primeras 72 horas son fundamentales.</a:t>
            </a:r>
          </a:p>
          <a:p>
            <a:pPr algn="just"/>
            <a:r>
              <a:rPr lang="es-CR" sz="1600" dirty="0">
                <a:latin typeface="Cordia New" pitchFamily="34" charset="-34"/>
                <a:cs typeface="Cordia New" pitchFamily="34" charset="-34"/>
              </a:rPr>
              <a:t>La primeras 72 horas luego del delito de violación sexual son fundamentales, las consecuencias pueden disminuir si se denuncia y se atiende el caso a tiempo. </a:t>
            </a:r>
          </a:p>
          <a:p>
            <a:pPr algn="ctr"/>
            <a:r>
              <a:rPr lang="es-CR" sz="2400" b="1" dirty="0" smtClean="0">
                <a:solidFill>
                  <a:srgbClr val="C00000"/>
                </a:solidFill>
                <a:latin typeface="Cordia New" pitchFamily="34" charset="-34"/>
                <a:cs typeface="Cordia New" pitchFamily="34" charset="-34"/>
              </a:rPr>
              <a:t>¡Denuncie</a:t>
            </a:r>
            <a:r>
              <a:rPr lang="es-CR" sz="2400" b="1" dirty="0">
                <a:solidFill>
                  <a:srgbClr val="C00000"/>
                </a:solidFill>
                <a:latin typeface="Cordia New" pitchFamily="34" charset="-34"/>
                <a:cs typeface="Cordia New" pitchFamily="34" charset="-34"/>
              </a:rPr>
              <a:t>!</a:t>
            </a:r>
          </a:p>
          <a:p>
            <a:endParaRPr lang="es-ES" dirty="0">
              <a:latin typeface="Cordia New" pitchFamily="34" charset="-34"/>
              <a:cs typeface="Cordia New" pitchFamily="34" charset="-34"/>
            </a:endParaRPr>
          </a:p>
        </p:txBody>
      </p:sp>
      <p:sp>
        <p:nvSpPr>
          <p:cNvPr id="28" name="27 CuadroTexto"/>
          <p:cNvSpPr txBox="1"/>
          <p:nvPr/>
        </p:nvSpPr>
        <p:spPr>
          <a:xfrm>
            <a:off x="3500430" y="3929066"/>
            <a:ext cx="2786082" cy="2154436"/>
          </a:xfrm>
          <a:prstGeom prst="rect">
            <a:avLst/>
          </a:prstGeom>
          <a:noFill/>
        </p:spPr>
        <p:txBody>
          <a:bodyPr wrap="square" rtlCol="0">
            <a:spAutoFit/>
          </a:bodyPr>
          <a:lstStyle/>
          <a:p>
            <a:pPr lvl="0"/>
            <a:r>
              <a:rPr lang="es-CR" dirty="0">
                <a:latin typeface="Arial Black" pitchFamily="34" charset="0"/>
                <a:cs typeface="Cordia New" pitchFamily="34" charset="-34"/>
              </a:rPr>
              <a:t>Atención integral e inmediata.</a:t>
            </a:r>
          </a:p>
          <a:p>
            <a:pPr lvl="0" algn="just"/>
            <a:r>
              <a:rPr lang="es-CR" sz="1600" dirty="0">
                <a:latin typeface="Cordia New" pitchFamily="34" charset="-34"/>
                <a:cs typeface="Cordia New" pitchFamily="34" charset="-34"/>
              </a:rPr>
              <a:t>El personal profesional de las oficinas del Poder Judicial y de los Hospitales de la CCSS deben brindar una atención inmediata de las personas víctimas, mediante la activación de este programa.</a:t>
            </a:r>
          </a:p>
          <a:p>
            <a:endParaRPr lang="es-ES" dirty="0">
              <a:latin typeface="Cordia New" pitchFamily="34" charset="-34"/>
              <a:cs typeface="Cordia New" pitchFamily="34" charset="-34"/>
            </a:endParaRPr>
          </a:p>
        </p:txBody>
      </p:sp>
      <p:sp>
        <p:nvSpPr>
          <p:cNvPr id="29" name="28 CuadroTexto"/>
          <p:cNvSpPr txBox="1"/>
          <p:nvPr/>
        </p:nvSpPr>
        <p:spPr>
          <a:xfrm>
            <a:off x="6444208" y="3929066"/>
            <a:ext cx="2699792" cy="1877437"/>
          </a:xfrm>
          <a:prstGeom prst="rect">
            <a:avLst/>
          </a:prstGeom>
          <a:noFill/>
        </p:spPr>
        <p:txBody>
          <a:bodyPr wrap="square" rtlCol="0">
            <a:spAutoFit/>
          </a:bodyPr>
          <a:lstStyle/>
          <a:p>
            <a:pPr lvl="0"/>
            <a:r>
              <a:rPr lang="es-CR" dirty="0">
                <a:latin typeface="Arial Black" pitchFamily="34" charset="0"/>
                <a:cs typeface="Cordia New" pitchFamily="34" charset="-34"/>
              </a:rPr>
              <a:t>Disponibilidad 24/7.</a:t>
            </a:r>
          </a:p>
          <a:p>
            <a:pPr lvl="0"/>
            <a:r>
              <a:rPr lang="es-CR" sz="1600" dirty="0">
                <a:latin typeface="Cordia New" pitchFamily="34" charset="-34"/>
                <a:cs typeface="Cordia New" pitchFamily="34" charset="-34"/>
              </a:rPr>
              <a:t>Todas las personas que le atenderán están disponibles durante todo el año para la atención de las denuncias por el delito de violación (Programa de  ERRVV).</a:t>
            </a:r>
          </a:p>
          <a:p>
            <a:endParaRPr lang="es-ES" dirty="0">
              <a:latin typeface="Cordia New" pitchFamily="34" charset="-34"/>
              <a:cs typeface="Cordia New" pitchFamily="34" charset="-34"/>
            </a:endParaRPr>
          </a:p>
        </p:txBody>
      </p:sp>
      <p:sp>
        <p:nvSpPr>
          <p:cNvPr id="16" name="15 Dodecágono"/>
          <p:cNvSpPr/>
          <p:nvPr/>
        </p:nvSpPr>
        <p:spPr>
          <a:xfrm>
            <a:off x="0" y="0"/>
            <a:ext cx="611560"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11</a:t>
            </a:r>
          </a:p>
        </p:txBody>
      </p:sp>
      <p:cxnSp>
        <p:nvCxnSpPr>
          <p:cNvPr id="18" name="17 Conector recto"/>
          <p:cNvCxnSpPr/>
          <p:nvPr/>
        </p:nvCxnSpPr>
        <p:spPr>
          <a:xfrm>
            <a:off x="3491880" y="3933056"/>
            <a:ext cx="0" cy="187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6372200" y="3933056"/>
            <a:ext cx="0" cy="187220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17 Imagen" descr="leaf-notebook-1935230_960_720.jpg"/>
          <p:cNvPicPr>
            <a:picLocks noChangeAspect="1"/>
          </p:cNvPicPr>
          <p:nvPr/>
        </p:nvPicPr>
        <p:blipFill>
          <a:blip r:embed="rId2" cstate="print"/>
          <a:stretch>
            <a:fillRect/>
          </a:stretch>
        </p:blipFill>
        <p:spPr>
          <a:xfrm>
            <a:off x="214282" y="2143116"/>
            <a:ext cx="8715436" cy="4000528"/>
          </a:xfrm>
          <a:prstGeom prst="rect">
            <a:avLst/>
          </a:prstGeom>
        </p:spPr>
      </p:pic>
      <p:pic>
        <p:nvPicPr>
          <p:cNvPr id="10" name="9 Imagen" descr="círculo-png-azul.png"/>
          <p:cNvPicPr>
            <a:picLocks noChangeAspect="1"/>
          </p:cNvPicPr>
          <p:nvPr/>
        </p:nvPicPr>
        <p:blipFill>
          <a:blip r:embed="rId3" cstate="print">
            <a:duotone>
              <a:schemeClr val="accent2">
                <a:shade val="45000"/>
                <a:satMod val="135000"/>
              </a:schemeClr>
              <a:prstClr val="white"/>
            </a:duotone>
          </a:blip>
          <a:stretch>
            <a:fillRect/>
          </a:stretch>
        </p:blipFill>
        <p:spPr>
          <a:xfrm>
            <a:off x="-142908" y="214290"/>
            <a:ext cx="4455093" cy="1717050"/>
          </a:xfrm>
          <a:prstGeom prst="rect">
            <a:avLst/>
          </a:prstGeom>
        </p:spPr>
      </p:pic>
      <p:grpSp>
        <p:nvGrpSpPr>
          <p:cNvPr id="2" name="6 Grupo"/>
          <p:cNvGrpSpPr/>
          <p:nvPr/>
        </p:nvGrpSpPr>
        <p:grpSpPr>
          <a:xfrm>
            <a:off x="5004048" y="285728"/>
            <a:ext cx="4139952" cy="923330"/>
            <a:chOff x="5286380" y="285728"/>
            <a:chExt cx="3857620" cy="707552"/>
          </a:xfrm>
        </p:grpSpPr>
        <p:pic>
          <p:nvPicPr>
            <p:cNvPr id="8" name="Picture 4" descr="Resultado de imagen para fondo transparente png"/>
            <p:cNvPicPr>
              <a:picLocks noChangeAspect="1" noChangeArrowheads="1"/>
            </p:cNvPicPr>
            <p:nvPr/>
          </p:nvPicPr>
          <p:blipFill>
            <a:blip r:embed="rId4"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9" name="8 CuadroTexto"/>
            <p:cNvSpPr txBox="1"/>
            <p:nvPr/>
          </p:nvSpPr>
          <p:spPr>
            <a:xfrm>
              <a:off x="5429256" y="285728"/>
              <a:ext cx="3714744" cy="707552"/>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1" name="10 Imagen" descr="Lamy_safari_yellow_118_Mechanical_pencil_144mm_print_eng.png"/>
          <p:cNvPicPr>
            <a:picLocks noChangeAspect="1"/>
          </p:cNvPicPr>
          <p:nvPr/>
        </p:nvPicPr>
        <p:blipFill>
          <a:blip r:embed="rId5" cstate="print"/>
          <a:stretch>
            <a:fillRect/>
          </a:stretch>
        </p:blipFill>
        <p:spPr>
          <a:xfrm rot="1863328">
            <a:off x="3088378" y="1302436"/>
            <a:ext cx="856033" cy="856033"/>
          </a:xfrm>
          <a:prstGeom prst="rect">
            <a:avLst/>
          </a:prstGeom>
        </p:spPr>
      </p:pic>
      <p:pic>
        <p:nvPicPr>
          <p:cNvPr id="34" name="33 Imagen" descr="Logotipo a color.png"/>
          <p:cNvPicPr>
            <a:picLocks noChangeAspect="1"/>
          </p:cNvPicPr>
          <p:nvPr/>
        </p:nvPicPr>
        <p:blipFill>
          <a:blip r:embed="rId6" cstate="print"/>
          <a:stretch>
            <a:fillRect/>
          </a:stretch>
        </p:blipFill>
        <p:spPr>
          <a:xfrm>
            <a:off x="357158" y="6215082"/>
            <a:ext cx="1249646" cy="459739"/>
          </a:xfrm>
          <a:prstGeom prst="rect">
            <a:avLst/>
          </a:prstGeom>
        </p:spPr>
      </p:pic>
      <p:sp>
        <p:nvSpPr>
          <p:cNvPr id="5" name="6 Título"/>
          <p:cNvSpPr>
            <a:spLocks noGrp="1"/>
          </p:cNvSpPr>
          <p:nvPr>
            <p:ph type="title"/>
          </p:nvPr>
        </p:nvSpPr>
        <p:spPr>
          <a:xfrm>
            <a:off x="179512" y="980728"/>
            <a:ext cx="4143404" cy="420656"/>
          </a:xfrm>
        </p:spPr>
        <p:txBody>
          <a:bodyPr>
            <a:noAutofit/>
          </a:bodyPr>
          <a:lstStyle/>
          <a:p>
            <a:r>
              <a:rPr lang="es-CR" sz="2400" b="1" dirty="0">
                <a:latin typeface="Calibri Light" pitchFamily="34" charset="0"/>
                <a:cs typeface="Cordia New" pitchFamily="34" charset="-34"/>
              </a:rPr>
              <a:t>Objetivo en el Poder Judicial :</a:t>
            </a:r>
            <a:br>
              <a:rPr lang="es-CR" sz="2400" b="1" dirty="0">
                <a:latin typeface="Calibri Light" pitchFamily="34" charset="0"/>
                <a:cs typeface="Cordia New" pitchFamily="34" charset="-34"/>
              </a:rPr>
            </a:br>
            <a:r>
              <a:rPr lang="es-CR" sz="2400" b="1" dirty="0">
                <a:latin typeface="Calibri Light" pitchFamily="34" charset="0"/>
                <a:cs typeface="Cordia New" pitchFamily="34" charset="-34"/>
              </a:rPr>
              <a:t>Garantizar el Acceso  </a:t>
            </a:r>
            <a:br>
              <a:rPr lang="es-CR" sz="2400" b="1" dirty="0">
                <a:latin typeface="Calibri Light" pitchFamily="34" charset="0"/>
                <a:cs typeface="Cordia New" pitchFamily="34" charset="-34"/>
              </a:rPr>
            </a:br>
            <a:r>
              <a:rPr lang="es-CR" sz="2400" b="1" dirty="0">
                <a:latin typeface="Calibri Light" pitchFamily="34" charset="0"/>
                <a:cs typeface="Cordia New" pitchFamily="34" charset="-34"/>
              </a:rPr>
              <a:t>a la Justicia. </a:t>
            </a:r>
            <a:endParaRPr lang="es-CR" sz="2400" b="1" dirty="0">
              <a:latin typeface="Calibri Light" pitchFamily="34" charset="0"/>
            </a:endParaRPr>
          </a:p>
        </p:txBody>
      </p:sp>
      <p:sp>
        <p:nvSpPr>
          <p:cNvPr id="6" name="5 CuadroTexto"/>
          <p:cNvSpPr txBox="1"/>
          <p:nvPr/>
        </p:nvSpPr>
        <p:spPr>
          <a:xfrm>
            <a:off x="1857356" y="6257836"/>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a:t>
            </a:r>
            <a:r>
              <a:rPr lang="es-CR" sz="1100" b="1" dirty="0">
                <a:latin typeface="Calibri Light" pitchFamily="34" charset="0"/>
              </a:rPr>
              <a:t>, o presentarse a la o</a:t>
            </a:r>
            <a:r>
              <a:rPr lang="es-CR" sz="1100" b="1" dirty="0">
                <a:solidFill>
                  <a:schemeClr val="tx1"/>
                </a:solidFill>
                <a:latin typeface="Calibri Light" pitchFamily="34" charset="0"/>
              </a:rPr>
              <a:t>ficina más cercana del OIJ o de la Fiscalía. </a:t>
            </a:r>
          </a:p>
          <a:p>
            <a:pPr algn="ctr"/>
            <a:endParaRPr lang="es-ES" sz="1100" b="1" dirty="0">
              <a:latin typeface="Calibri Light" pitchFamily="34" charset="0"/>
            </a:endParaRPr>
          </a:p>
        </p:txBody>
      </p:sp>
      <p:sp>
        <p:nvSpPr>
          <p:cNvPr id="13" name="12 CuadroTexto"/>
          <p:cNvSpPr txBox="1"/>
          <p:nvPr/>
        </p:nvSpPr>
        <p:spPr>
          <a:xfrm>
            <a:off x="4071934" y="2285992"/>
            <a:ext cx="4357718" cy="3693319"/>
          </a:xfrm>
          <a:prstGeom prst="rect">
            <a:avLst/>
          </a:prstGeom>
          <a:noFill/>
        </p:spPr>
        <p:txBody>
          <a:bodyPr wrap="square" rtlCol="0">
            <a:spAutoFit/>
          </a:bodyPr>
          <a:lstStyle/>
          <a:p>
            <a:pPr lvl="1" algn="just">
              <a:buFont typeface="Arial" pitchFamily="34" charset="0"/>
              <a:buChar char="•"/>
            </a:pPr>
            <a:r>
              <a:rPr lang="es-CR" dirty="0">
                <a:latin typeface="Cordia New" pitchFamily="34" charset="-34"/>
                <a:cs typeface="Cordia New" pitchFamily="34" charset="-34"/>
              </a:rPr>
              <a:t>Que se le tome su declaración en un lugar seguro y privado. </a:t>
            </a:r>
          </a:p>
          <a:p>
            <a:pPr lvl="1" algn="just">
              <a:buFont typeface="Arial" pitchFamily="34" charset="0"/>
              <a:buChar char="•"/>
            </a:pPr>
            <a:r>
              <a:rPr lang="es-CR" dirty="0">
                <a:latin typeface="Cordia New" pitchFamily="34" charset="-34"/>
                <a:cs typeface="Cordia New" pitchFamily="34" charset="-34"/>
              </a:rPr>
              <a:t>Se respete la confidencialidad de la información. </a:t>
            </a:r>
          </a:p>
          <a:p>
            <a:pPr lvl="1" algn="just">
              <a:buFont typeface="Arial" pitchFamily="34" charset="0"/>
              <a:buChar char="•"/>
            </a:pPr>
            <a:r>
              <a:rPr lang="es-CR" dirty="0">
                <a:latin typeface="Cordia New" pitchFamily="34" charset="-34"/>
                <a:cs typeface="Cordia New" pitchFamily="34" charset="-34"/>
              </a:rPr>
              <a:t>Le atienda personal profesional con capacitación y sensibilización en el tema. </a:t>
            </a:r>
          </a:p>
          <a:p>
            <a:pPr lvl="1" algn="just">
              <a:buFont typeface="Arial" pitchFamily="34" charset="0"/>
              <a:buChar char="•"/>
            </a:pPr>
            <a:r>
              <a:rPr lang="es-CR" dirty="0">
                <a:latin typeface="Cordia New" pitchFamily="34" charset="-34"/>
                <a:cs typeface="Cordia New" pitchFamily="34" charset="-34"/>
              </a:rPr>
              <a:t>Recibir la información y orientación necesaria con un lenguaje claro, sencillo.</a:t>
            </a:r>
          </a:p>
          <a:p>
            <a:pPr lvl="1" algn="just">
              <a:buFont typeface="Arial" pitchFamily="34" charset="0"/>
              <a:buChar char="•"/>
            </a:pPr>
            <a:r>
              <a:rPr lang="es-CR" dirty="0">
                <a:latin typeface="Cordia New" pitchFamily="34" charset="-34"/>
                <a:cs typeface="Cordia New" pitchFamily="34" charset="-34"/>
              </a:rPr>
              <a:t>Se le explique sobre todo el trámite o diligencias que debe realizar.</a:t>
            </a:r>
          </a:p>
          <a:p>
            <a:pPr lvl="1" algn="just">
              <a:buFont typeface="Arial" pitchFamily="34" charset="0"/>
              <a:buChar char="•"/>
            </a:pPr>
            <a:r>
              <a:rPr lang="es-CR" dirty="0">
                <a:latin typeface="Cordia New" pitchFamily="34" charset="-34"/>
                <a:cs typeface="Cordia New" pitchFamily="34" charset="-34"/>
              </a:rPr>
              <a:t>Recibir atención psicológica.</a:t>
            </a:r>
          </a:p>
          <a:p>
            <a:pPr lvl="1" algn="just">
              <a:buFont typeface="Arial" pitchFamily="34" charset="0"/>
              <a:buChar char="•"/>
            </a:pPr>
            <a:r>
              <a:rPr lang="es-CR" dirty="0">
                <a:latin typeface="Cordia New" pitchFamily="34" charset="-34"/>
                <a:cs typeface="Cordia New" pitchFamily="34" charset="-34"/>
              </a:rPr>
              <a:t>Recibir atención médico forense para recolección de muestras importantes para la investigación.</a:t>
            </a:r>
          </a:p>
          <a:p>
            <a:pPr>
              <a:buFont typeface="Arial" pitchFamily="34" charset="0"/>
              <a:buChar char="•"/>
            </a:pPr>
            <a:endParaRPr lang="es-ES" dirty="0"/>
          </a:p>
        </p:txBody>
      </p:sp>
      <p:sp>
        <p:nvSpPr>
          <p:cNvPr id="14" name="13 CuadroTexto"/>
          <p:cNvSpPr txBox="1"/>
          <p:nvPr/>
        </p:nvSpPr>
        <p:spPr>
          <a:xfrm>
            <a:off x="642910" y="2786058"/>
            <a:ext cx="3429024" cy="1938992"/>
          </a:xfrm>
          <a:prstGeom prst="rect">
            <a:avLst/>
          </a:prstGeom>
          <a:noFill/>
        </p:spPr>
        <p:txBody>
          <a:bodyPr wrap="square" rtlCol="0">
            <a:spAutoFit/>
          </a:bodyPr>
          <a:lstStyle/>
          <a:p>
            <a:pPr algn="ctr"/>
            <a:r>
              <a:rPr lang="es-CR" sz="2400" dirty="0">
                <a:latin typeface="Arial Black" pitchFamily="34" charset="0"/>
                <a:cs typeface="Cordia New" pitchFamily="34" charset="-34"/>
              </a:rPr>
              <a:t>Cuando se  denuncia por el delito de violación, se tiene derecho a exigir: </a:t>
            </a:r>
            <a:endParaRPr lang="es-ES" sz="2400" dirty="0">
              <a:latin typeface="Arial Black" pitchFamily="34" charset="0"/>
            </a:endParaRPr>
          </a:p>
        </p:txBody>
      </p:sp>
      <p:sp>
        <p:nvSpPr>
          <p:cNvPr id="21" name="20 Abrir llave"/>
          <p:cNvSpPr/>
          <p:nvPr/>
        </p:nvSpPr>
        <p:spPr>
          <a:xfrm>
            <a:off x="3857620" y="2071678"/>
            <a:ext cx="1071570" cy="37147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5" name="14 Dodecágono"/>
          <p:cNvSpPr/>
          <p:nvPr/>
        </p:nvSpPr>
        <p:spPr>
          <a:xfrm>
            <a:off x="0" y="0"/>
            <a:ext cx="611560"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17 Imagen" descr="leaf-notebook-1935230_960_720.jpg"/>
          <p:cNvPicPr>
            <a:picLocks noChangeAspect="1"/>
          </p:cNvPicPr>
          <p:nvPr/>
        </p:nvPicPr>
        <p:blipFill>
          <a:blip r:embed="rId2" cstate="print"/>
          <a:stretch>
            <a:fillRect/>
          </a:stretch>
        </p:blipFill>
        <p:spPr>
          <a:xfrm>
            <a:off x="214282" y="2143116"/>
            <a:ext cx="8715436" cy="4000528"/>
          </a:xfrm>
          <a:prstGeom prst="rect">
            <a:avLst/>
          </a:prstGeom>
        </p:spPr>
      </p:pic>
      <p:pic>
        <p:nvPicPr>
          <p:cNvPr id="10" name="9 Imagen" descr="círculo-png-azul.png"/>
          <p:cNvPicPr>
            <a:picLocks noChangeAspect="1"/>
          </p:cNvPicPr>
          <p:nvPr/>
        </p:nvPicPr>
        <p:blipFill>
          <a:blip r:embed="rId3" cstate="print">
            <a:duotone>
              <a:schemeClr val="accent2">
                <a:shade val="45000"/>
                <a:satMod val="135000"/>
              </a:schemeClr>
              <a:prstClr val="white"/>
            </a:duotone>
          </a:blip>
          <a:stretch>
            <a:fillRect/>
          </a:stretch>
        </p:blipFill>
        <p:spPr>
          <a:xfrm>
            <a:off x="-108520" y="188640"/>
            <a:ext cx="4455093" cy="1717050"/>
          </a:xfrm>
          <a:prstGeom prst="rect">
            <a:avLst/>
          </a:prstGeom>
        </p:spPr>
      </p:pic>
      <p:grpSp>
        <p:nvGrpSpPr>
          <p:cNvPr id="2" name="6 Grupo"/>
          <p:cNvGrpSpPr/>
          <p:nvPr/>
        </p:nvGrpSpPr>
        <p:grpSpPr>
          <a:xfrm>
            <a:off x="5148064" y="285728"/>
            <a:ext cx="3995936" cy="923330"/>
            <a:chOff x="5286380" y="285728"/>
            <a:chExt cx="3857620" cy="707552"/>
          </a:xfrm>
        </p:grpSpPr>
        <p:pic>
          <p:nvPicPr>
            <p:cNvPr id="8" name="Picture 4" descr="Resultado de imagen para fondo transparente png"/>
            <p:cNvPicPr>
              <a:picLocks noChangeAspect="1" noChangeArrowheads="1"/>
            </p:cNvPicPr>
            <p:nvPr/>
          </p:nvPicPr>
          <p:blipFill>
            <a:blip r:embed="rId4"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9" name="8 CuadroTexto"/>
            <p:cNvSpPr txBox="1"/>
            <p:nvPr/>
          </p:nvSpPr>
          <p:spPr>
            <a:xfrm>
              <a:off x="5429256" y="285728"/>
              <a:ext cx="3714744" cy="707552"/>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1" name="10 Imagen" descr="Lamy_safari_yellow_118_Mechanical_pencil_144mm_print_eng.png"/>
          <p:cNvPicPr>
            <a:picLocks noChangeAspect="1"/>
          </p:cNvPicPr>
          <p:nvPr/>
        </p:nvPicPr>
        <p:blipFill>
          <a:blip r:embed="rId5" cstate="print"/>
          <a:stretch>
            <a:fillRect/>
          </a:stretch>
        </p:blipFill>
        <p:spPr>
          <a:xfrm rot="1863328">
            <a:off x="3291292" y="1284195"/>
            <a:ext cx="856033" cy="856033"/>
          </a:xfrm>
          <a:prstGeom prst="rect">
            <a:avLst/>
          </a:prstGeom>
        </p:spPr>
      </p:pic>
      <p:pic>
        <p:nvPicPr>
          <p:cNvPr id="34" name="33 Imagen" descr="Logotipo a color.png"/>
          <p:cNvPicPr>
            <a:picLocks noChangeAspect="1"/>
          </p:cNvPicPr>
          <p:nvPr/>
        </p:nvPicPr>
        <p:blipFill>
          <a:blip r:embed="rId6" cstate="print"/>
          <a:stretch>
            <a:fillRect/>
          </a:stretch>
        </p:blipFill>
        <p:spPr>
          <a:xfrm>
            <a:off x="357158" y="6215082"/>
            <a:ext cx="1249646" cy="459739"/>
          </a:xfrm>
          <a:prstGeom prst="rect">
            <a:avLst/>
          </a:prstGeom>
        </p:spPr>
      </p:pic>
      <p:sp>
        <p:nvSpPr>
          <p:cNvPr id="5" name="6 Título"/>
          <p:cNvSpPr>
            <a:spLocks noGrp="1"/>
          </p:cNvSpPr>
          <p:nvPr>
            <p:ph type="title"/>
          </p:nvPr>
        </p:nvSpPr>
        <p:spPr>
          <a:xfrm>
            <a:off x="0" y="857232"/>
            <a:ext cx="4143404" cy="420656"/>
          </a:xfrm>
        </p:spPr>
        <p:txBody>
          <a:bodyPr>
            <a:noAutofit/>
          </a:bodyPr>
          <a:lstStyle/>
          <a:p>
            <a:r>
              <a:rPr lang="es-CR" sz="2200" b="1" dirty="0">
                <a:latin typeface="Calibri Light" pitchFamily="34" charset="0"/>
                <a:cs typeface="Cordia New" pitchFamily="34" charset="-34"/>
              </a:rPr>
              <a:t>Objetivo en los Hospitales de la CCSS :</a:t>
            </a:r>
            <a:br>
              <a:rPr lang="es-CR" sz="2200" b="1" dirty="0">
                <a:latin typeface="Calibri Light" pitchFamily="34" charset="0"/>
                <a:cs typeface="Cordia New" pitchFamily="34" charset="-34"/>
              </a:rPr>
            </a:br>
            <a:r>
              <a:rPr lang="es-CR" sz="2200" b="1" dirty="0">
                <a:latin typeface="Calibri Light" pitchFamily="34" charset="0"/>
                <a:cs typeface="Cordia New" pitchFamily="34" charset="-34"/>
              </a:rPr>
              <a:t>Garantizar la atención en la  salud</a:t>
            </a:r>
            <a:endParaRPr lang="es-CR" sz="2200" b="1" dirty="0">
              <a:latin typeface="Calibri Light" pitchFamily="34" charset="0"/>
            </a:endParaRPr>
          </a:p>
        </p:txBody>
      </p:sp>
      <p:sp>
        <p:nvSpPr>
          <p:cNvPr id="6" name="5 CuadroTexto"/>
          <p:cNvSpPr txBox="1"/>
          <p:nvPr/>
        </p:nvSpPr>
        <p:spPr>
          <a:xfrm>
            <a:off x="1857356" y="6257836"/>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presentarse a la oficina más cercana del OIJ o de la Fiscalía. </a:t>
            </a:r>
          </a:p>
          <a:p>
            <a:pPr algn="ctr"/>
            <a:endParaRPr lang="es-ES" sz="1100" b="1" dirty="0">
              <a:latin typeface="Calibri Light" pitchFamily="34" charset="0"/>
            </a:endParaRPr>
          </a:p>
        </p:txBody>
      </p:sp>
      <p:sp>
        <p:nvSpPr>
          <p:cNvPr id="13" name="12 CuadroTexto"/>
          <p:cNvSpPr txBox="1"/>
          <p:nvPr/>
        </p:nvSpPr>
        <p:spPr>
          <a:xfrm>
            <a:off x="4143372" y="1928802"/>
            <a:ext cx="4357718" cy="4247317"/>
          </a:xfrm>
          <a:prstGeom prst="rect">
            <a:avLst/>
          </a:prstGeom>
          <a:noFill/>
        </p:spPr>
        <p:txBody>
          <a:bodyPr wrap="square" rtlCol="0">
            <a:spAutoFit/>
          </a:bodyPr>
          <a:lstStyle/>
          <a:p>
            <a:pPr algn="just">
              <a:buFont typeface="Arial" pitchFamily="34" charset="0"/>
              <a:buChar char="•"/>
            </a:pPr>
            <a:endParaRPr lang="es-CR" b="1" dirty="0">
              <a:latin typeface="Cordia New" pitchFamily="34" charset="-34"/>
              <a:cs typeface="Cordia New" pitchFamily="34" charset="-34"/>
            </a:endParaRPr>
          </a:p>
          <a:p>
            <a:pPr lvl="1" algn="just">
              <a:buFont typeface="Arial" pitchFamily="34" charset="0"/>
              <a:buChar char="•"/>
            </a:pPr>
            <a:r>
              <a:rPr lang="es-CR" dirty="0">
                <a:latin typeface="Cordia New" pitchFamily="34" charset="-34"/>
                <a:cs typeface="Cordia New" pitchFamily="34" charset="-34"/>
              </a:rPr>
              <a:t>Se le debe brindar la atención médica necesaria para atender su estado de salud. </a:t>
            </a:r>
          </a:p>
          <a:p>
            <a:pPr lvl="1" algn="just">
              <a:buFont typeface="Arial" pitchFamily="34" charset="0"/>
              <a:buChar char="•"/>
            </a:pPr>
            <a:r>
              <a:rPr lang="es-CR" dirty="0">
                <a:latin typeface="Cordia New" pitchFamily="34" charset="-34"/>
                <a:cs typeface="Cordia New" pitchFamily="34" charset="-34"/>
              </a:rPr>
              <a:t>No es requisito que se ponga una denuncia en el Poder Judicial para que se le atienda en el centro hospitalario. </a:t>
            </a:r>
          </a:p>
          <a:p>
            <a:pPr lvl="1" algn="just">
              <a:buFont typeface="Arial" pitchFamily="34" charset="0"/>
              <a:buChar char="•"/>
            </a:pPr>
            <a:r>
              <a:rPr lang="es-CR" dirty="0">
                <a:latin typeface="Cordia New" pitchFamily="34" charset="-34"/>
                <a:cs typeface="Cordia New" pitchFamily="34" charset="-34"/>
              </a:rPr>
              <a:t>Se le debe garantizar la aplicación del medicamento Antirretroviral, en caso de necesitarlo, para prevenir el contagio de VIH, y que se le informe todo lo necesario sobre este medicamento. </a:t>
            </a:r>
          </a:p>
          <a:p>
            <a:pPr lvl="1" algn="just">
              <a:buFont typeface="Arial" pitchFamily="34" charset="0"/>
              <a:buChar char="•"/>
            </a:pPr>
            <a:r>
              <a:rPr lang="es-CR" dirty="0">
                <a:latin typeface="Cordia New" pitchFamily="34" charset="-34"/>
                <a:cs typeface="Cordia New" pitchFamily="34" charset="-34"/>
              </a:rPr>
              <a:t>Recibir tratamiento para otras enfermedades de transmisión sexual. </a:t>
            </a:r>
          </a:p>
          <a:p>
            <a:pPr lvl="1" algn="just">
              <a:buFont typeface="Arial" pitchFamily="34" charset="0"/>
              <a:buChar char="•"/>
            </a:pPr>
            <a:r>
              <a:rPr lang="es-CR" dirty="0">
                <a:latin typeface="Cordia New" pitchFamily="34" charset="-34"/>
                <a:cs typeface="Cordia New" pitchFamily="34" charset="-34"/>
              </a:rPr>
              <a:t>Recibir  atención psicológica.</a:t>
            </a:r>
          </a:p>
          <a:p>
            <a:pPr lvl="1" algn="just">
              <a:buFont typeface="Arial" pitchFamily="34" charset="0"/>
              <a:buChar char="•"/>
            </a:pPr>
            <a:r>
              <a:rPr lang="es-CR" dirty="0">
                <a:latin typeface="Cordia New" pitchFamily="34" charset="-34"/>
                <a:cs typeface="Cordia New" pitchFamily="34" charset="-34"/>
              </a:rPr>
              <a:t>Informarle sobre la anticoncepción de emergencia.</a:t>
            </a:r>
          </a:p>
          <a:p>
            <a:pPr>
              <a:buFont typeface="Arial" pitchFamily="34" charset="0"/>
              <a:buChar char="•"/>
            </a:pPr>
            <a:endParaRPr lang="es-ES" dirty="0">
              <a:latin typeface="Cordia New" pitchFamily="34" charset="-34"/>
              <a:cs typeface="Cordia New" pitchFamily="34" charset="-34"/>
            </a:endParaRPr>
          </a:p>
        </p:txBody>
      </p:sp>
      <p:sp>
        <p:nvSpPr>
          <p:cNvPr id="15" name="14 CuadroTexto"/>
          <p:cNvSpPr txBox="1"/>
          <p:nvPr/>
        </p:nvSpPr>
        <p:spPr>
          <a:xfrm>
            <a:off x="642910" y="2786058"/>
            <a:ext cx="3429024" cy="2677656"/>
          </a:xfrm>
          <a:prstGeom prst="rect">
            <a:avLst/>
          </a:prstGeom>
          <a:noFill/>
        </p:spPr>
        <p:txBody>
          <a:bodyPr wrap="square" rtlCol="0">
            <a:spAutoFit/>
          </a:bodyPr>
          <a:lstStyle/>
          <a:p>
            <a:pPr algn="ctr"/>
            <a:r>
              <a:rPr lang="es-CR" sz="2400" dirty="0">
                <a:latin typeface="Arial Black" pitchFamily="34" charset="0"/>
              </a:rPr>
              <a:t>Usted tiene derecho a recibir atención en los servicios de salud de los Hospitales de la CCSS.</a:t>
            </a:r>
          </a:p>
          <a:p>
            <a:endParaRPr lang="es-ES" sz="2400" dirty="0">
              <a:latin typeface="Arial Black" pitchFamily="34" charset="0"/>
            </a:endParaRPr>
          </a:p>
        </p:txBody>
      </p:sp>
      <p:sp>
        <p:nvSpPr>
          <p:cNvPr id="16" name="15 Abrir llave"/>
          <p:cNvSpPr/>
          <p:nvPr/>
        </p:nvSpPr>
        <p:spPr>
          <a:xfrm>
            <a:off x="3857620" y="2143116"/>
            <a:ext cx="1071570" cy="37147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4" name="13 Dodecágono"/>
          <p:cNvSpPr/>
          <p:nvPr/>
        </p:nvSpPr>
        <p:spPr>
          <a:xfrm>
            <a:off x="0" y="0"/>
            <a:ext cx="611560"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714480" y="2285992"/>
            <a:ext cx="5643602" cy="646331"/>
          </a:xfrm>
          <a:prstGeom prst="rect">
            <a:avLst/>
          </a:prstGeom>
          <a:noFill/>
        </p:spPr>
        <p:txBody>
          <a:bodyPr wrap="square" rtlCol="0">
            <a:spAutoFit/>
          </a:bodyPr>
          <a:lstStyle/>
          <a:p>
            <a:pPr algn="ctr"/>
            <a:r>
              <a:rPr lang="es-CR" i="1" dirty="0">
                <a:latin typeface="Cordia New" pitchFamily="34" charset="-34"/>
                <a:cs typeface="Cordia New" pitchFamily="34" charset="-34"/>
              </a:rPr>
              <a:t>Iniciativa de la Presidencia de la Corte Suprema de Justicia para fortalecer el servicio de las víctimas de violación sexual.</a:t>
            </a:r>
            <a:endParaRPr lang="es-ES" i="1" dirty="0">
              <a:latin typeface="Cordia New" pitchFamily="34" charset="-34"/>
              <a:cs typeface="Cordia New" pitchFamily="34" charset="-34"/>
            </a:endParaRPr>
          </a:p>
        </p:txBody>
      </p:sp>
      <p:pic>
        <p:nvPicPr>
          <p:cNvPr id="32" name="31 Imagen" descr="Logotipo a color.png"/>
          <p:cNvPicPr>
            <a:picLocks noChangeAspect="1"/>
          </p:cNvPicPr>
          <p:nvPr/>
        </p:nvPicPr>
        <p:blipFill>
          <a:blip r:embed="rId2" cstate="print"/>
          <a:stretch>
            <a:fillRect/>
          </a:stretch>
        </p:blipFill>
        <p:spPr>
          <a:xfrm>
            <a:off x="7812360" y="5877272"/>
            <a:ext cx="1142976" cy="420496"/>
          </a:xfrm>
          <a:prstGeom prst="rect">
            <a:avLst/>
          </a:prstGeom>
        </p:spPr>
      </p:pic>
      <p:pic>
        <p:nvPicPr>
          <p:cNvPr id="35" name="Picture 4" descr="Resultado de imagen para fondo transparente png"/>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5400000">
            <a:off x="3679025" y="-3178983"/>
            <a:ext cx="1785950" cy="9144000"/>
          </a:xfrm>
          <a:prstGeom prst="rect">
            <a:avLst/>
          </a:prstGeom>
          <a:noFill/>
        </p:spPr>
      </p:pic>
      <p:sp>
        <p:nvSpPr>
          <p:cNvPr id="4" name="3 CuadroTexto"/>
          <p:cNvSpPr txBox="1"/>
          <p:nvPr/>
        </p:nvSpPr>
        <p:spPr>
          <a:xfrm>
            <a:off x="1607323" y="70001"/>
            <a:ext cx="5929354" cy="2215991"/>
          </a:xfrm>
          <a:prstGeom prst="rect">
            <a:avLst/>
          </a:prstGeom>
          <a:noFill/>
        </p:spPr>
        <p:txBody>
          <a:bodyPr wrap="square" rtlCol="0">
            <a:spAutoFit/>
          </a:bodyPr>
          <a:lstStyle/>
          <a:p>
            <a:pPr algn="ctr"/>
            <a:r>
              <a:rPr lang="es-CR" dirty="0">
                <a:latin typeface="Cordia New" pitchFamily="34" charset="-34"/>
                <a:cs typeface="Cordia New" pitchFamily="34" charset="-34"/>
              </a:rPr>
              <a:t/>
            </a:r>
            <a:br>
              <a:rPr lang="es-CR" dirty="0">
                <a:latin typeface="Cordia New" pitchFamily="34" charset="-34"/>
                <a:cs typeface="Cordia New" pitchFamily="34" charset="-34"/>
              </a:rPr>
            </a:br>
            <a:r>
              <a:rPr lang="es-CR" sz="4000" b="1" dirty="0">
                <a:latin typeface="Cordia New" pitchFamily="34" charset="-34"/>
                <a:cs typeface="Cordia New" pitchFamily="34" charset="-34"/>
              </a:rPr>
              <a:t>Equipos de Respuesta Rápida para la Atención Integral a Víctimas de Violación Sexual (ERRVV)</a:t>
            </a:r>
            <a:endParaRPr lang="es-ES" sz="4000" b="1" dirty="0">
              <a:latin typeface="Cordia New" pitchFamily="34" charset="-34"/>
              <a:cs typeface="Cordia New" pitchFamily="34" charset="-34"/>
            </a:endParaRPr>
          </a:p>
        </p:txBody>
      </p:sp>
      <p:sp>
        <p:nvSpPr>
          <p:cNvPr id="36" name="35 CuadroTexto"/>
          <p:cNvSpPr txBox="1"/>
          <p:nvPr/>
        </p:nvSpPr>
        <p:spPr>
          <a:xfrm>
            <a:off x="3851920" y="116632"/>
            <a:ext cx="1500198" cy="523220"/>
          </a:xfrm>
          <a:prstGeom prst="rect">
            <a:avLst/>
          </a:prstGeom>
          <a:noFill/>
        </p:spPr>
        <p:txBody>
          <a:bodyPr wrap="square" rtlCol="0">
            <a:spAutoFit/>
          </a:bodyPr>
          <a:lstStyle/>
          <a:p>
            <a:pPr algn="ctr"/>
            <a:r>
              <a:rPr lang="es-CR" sz="2800" b="1" dirty="0">
                <a:latin typeface="Cordia New" pitchFamily="34" charset="-34"/>
                <a:cs typeface="Cordia New" pitchFamily="34" charset="-34"/>
              </a:rPr>
              <a:t>Programa</a:t>
            </a:r>
            <a:endParaRPr lang="es-ES" sz="2800" b="1" dirty="0">
              <a:latin typeface="Cordia New" pitchFamily="34" charset="-34"/>
              <a:cs typeface="Cordia New" pitchFamily="34" charset="-34"/>
            </a:endParaRPr>
          </a:p>
        </p:txBody>
      </p:sp>
      <p:sp>
        <p:nvSpPr>
          <p:cNvPr id="33" name="32 CuadroTexto"/>
          <p:cNvSpPr txBox="1"/>
          <p:nvPr/>
        </p:nvSpPr>
        <p:spPr>
          <a:xfrm>
            <a:off x="539552" y="6381328"/>
            <a:ext cx="8143900" cy="646331"/>
          </a:xfrm>
          <a:prstGeom prst="rect">
            <a:avLst/>
          </a:prstGeom>
          <a:noFill/>
        </p:spPr>
        <p:txBody>
          <a:bodyPr wrap="square" rtlCol="0">
            <a:spAutoFit/>
          </a:bodyPr>
          <a:lstStyle/>
          <a:p>
            <a:pPr algn="ctr"/>
            <a:r>
              <a:rPr lang="es-CR" sz="1200" b="1" dirty="0">
                <a:solidFill>
                  <a:schemeClr val="tx1"/>
                </a:solidFill>
                <a:latin typeface="Calibri Light" pitchFamily="34" charset="0"/>
              </a:rPr>
              <a:t>Para </a:t>
            </a:r>
            <a:r>
              <a:rPr lang="es-CR" sz="1200" b="1" dirty="0">
                <a:latin typeface="Calibri Light" pitchFamily="34" charset="0"/>
              </a:rPr>
              <a:t>mayor </a:t>
            </a:r>
            <a:r>
              <a:rPr lang="es-CR" sz="1200" b="1" dirty="0">
                <a:solidFill>
                  <a:schemeClr val="tx1"/>
                </a:solidFill>
                <a:latin typeface="Calibri Light" pitchFamily="34" charset="0"/>
              </a:rPr>
              <a:t>información: proyecto_err@poder-judicial.go.cr /Tel. 2295-4289 / 2295-4407, o presentarse a la oficina más cercana del OIJ o de la Fiscalía. </a:t>
            </a:r>
          </a:p>
          <a:p>
            <a:pPr algn="ctr"/>
            <a:endParaRPr lang="es-ES" sz="1200" b="1" dirty="0">
              <a:latin typeface="Calibri Light" pitchFamily="34" charset="0"/>
            </a:endParaRPr>
          </a:p>
        </p:txBody>
      </p:sp>
      <p:sp>
        <p:nvSpPr>
          <p:cNvPr id="28" name="27 CuadroTexto"/>
          <p:cNvSpPr txBox="1"/>
          <p:nvPr/>
        </p:nvSpPr>
        <p:spPr>
          <a:xfrm>
            <a:off x="1714480" y="2928934"/>
            <a:ext cx="5572164" cy="954107"/>
          </a:xfrm>
          <a:prstGeom prst="rect">
            <a:avLst/>
          </a:prstGeom>
          <a:noFill/>
        </p:spPr>
        <p:txBody>
          <a:bodyPr wrap="square" rtlCol="0">
            <a:spAutoFit/>
          </a:bodyPr>
          <a:lstStyle/>
          <a:p>
            <a:pPr algn="ctr"/>
            <a:r>
              <a:rPr lang="es-CR" sz="2800" b="1" dirty="0">
                <a:latin typeface="Cordia New" pitchFamily="34" charset="-34"/>
                <a:cs typeface="Cordia New" pitchFamily="34" charset="-34"/>
              </a:rPr>
              <a:t>Para más información sobre el programa, favor comunicarse:</a:t>
            </a:r>
            <a:endParaRPr lang="es-ES" sz="2800" b="1" dirty="0">
              <a:latin typeface="Cordia New" pitchFamily="34" charset="-34"/>
              <a:cs typeface="Cordia New" pitchFamily="34" charset="-34"/>
            </a:endParaRPr>
          </a:p>
        </p:txBody>
      </p:sp>
      <p:sp>
        <p:nvSpPr>
          <p:cNvPr id="31" name="30 CuadroTexto"/>
          <p:cNvSpPr txBox="1"/>
          <p:nvPr/>
        </p:nvSpPr>
        <p:spPr>
          <a:xfrm>
            <a:off x="1643042" y="4929198"/>
            <a:ext cx="10072759" cy="461665"/>
          </a:xfrm>
          <a:prstGeom prst="rect">
            <a:avLst/>
          </a:prstGeom>
          <a:noFill/>
        </p:spPr>
        <p:txBody>
          <a:bodyPr wrap="square" rtlCol="0">
            <a:spAutoFit/>
          </a:bodyPr>
          <a:lstStyle/>
          <a:p>
            <a:r>
              <a:rPr lang="es-CR" sz="2400" dirty="0">
                <a:latin typeface="Cordia New" pitchFamily="34" charset="-34"/>
                <a:cs typeface="Cordia New" pitchFamily="34" charset="-34"/>
              </a:rPr>
              <a:t>Oficina: Secretaría Técnica de Género y Acceso a la Justicia del Poder Judicial</a:t>
            </a:r>
            <a:endParaRPr lang="es-ES" sz="2400" dirty="0">
              <a:latin typeface="Cordia New" pitchFamily="34" charset="-34"/>
              <a:cs typeface="Cordia New" pitchFamily="34" charset="-34"/>
            </a:endParaRPr>
          </a:p>
        </p:txBody>
      </p:sp>
      <p:sp>
        <p:nvSpPr>
          <p:cNvPr id="34" name="33 CuadroTexto"/>
          <p:cNvSpPr txBox="1"/>
          <p:nvPr/>
        </p:nvSpPr>
        <p:spPr>
          <a:xfrm>
            <a:off x="1643042" y="4572008"/>
            <a:ext cx="9501254" cy="830997"/>
          </a:xfrm>
          <a:prstGeom prst="rect">
            <a:avLst/>
          </a:prstGeom>
          <a:noFill/>
        </p:spPr>
        <p:txBody>
          <a:bodyPr wrap="square" rtlCol="0">
            <a:spAutoFit/>
          </a:bodyPr>
          <a:lstStyle/>
          <a:p>
            <a:r>
              <a:rPr lang="es-CR" sz="2400" dirty="0">
                <a:latin typeface="Cordia New" pitchFamily="34" charset="-34"/>
                <a:cs typeface="Cordia New" pitchFamily="34" charset="-34"/>
              </a:rPr>
              <a:t>Correo: </a:t>
            </a:r>
            <a:r>
              <a:rPr lang="es-CR" sz="2400" dirty="0">
                <a:latin typeface="Cordia New" pitchFamily="34" charset="-34"/>
                <a:cs typeface="Cordia New" pitchFamily="34" charset="-34"/>
                <a:hlinkClick r:id="rId4"/>
              </a:rPr>
              <a:t>proyecto_err@poder-judicial.go.cr</a:t>
            </a:r>
            <a:r>
              <a:rPr lang="es-CR" sz="2400" dirty="0">
                <a:latin typeface="Cordia New" pitchFamily="34" charset="-34"/>
                <a:cs typeface="Cordia New" pitchFamily="34" charset="-34"/>
              </a:rPr>
              <a:t> / </a:t>
            </a:r>
            <a:r>
              <a:rPr lang="es-CR" sz="2400" dirty="0">
                <a:latin typeface="Cordia New" pitchFamily="34" charset="-34"/>
                <a:cs typeface="Cordia New" pitchFamily="34" charset="-34"/>
                <a:hlinkClick r:id="rId5"/>
              </a:rPr>
              <a:t>sec_genero@poder-judicial.go.cr</a:t>
            </a:r>
            <a:endParaRPr lang="es-CR" sz="2400" dirty="0">
              <a:latin typeface="Cordia New" pitchFamily="34" charset="-34"/>
              <a:cs typeface="Cordia New" pitchFamily="34" charset="-34"/>
            </a:endParaRPr>
          </a:p>
          <a:p>
            <a:endParaRPr lang="es-ES" sz="2400" dirty="0">
              <a:latin typeface="Cordia New" pitchFamily="34" charset="-34"/>
              <a:cs typeface="Cordia New" pitchFamily="34" charset="-34"/>
            </a:endParaRPr>
          </a:p>
        </p:txBody>
      </p:sp>
      <p:sp>
        <p:nvSpPr>
          <p:cNvPr id="37" name="36 CuadroTexto"/>
          <p:cNvSpPr txBox="1"/>
          <p:nvPr/>
        </p:nvSpPr>
        <p:spPr>
          <a:xfrm>
            <a:off x="1714480" y="4143380"/>
            <a:ext cx="4162454" cy="461665"/>
          </a:xfrm>
          <a:prstGeom prst="rect">
            <a:avLst/>
          </a:prstGeom>
          <a:noFill/>
        </p:spPr>
        <p:txBody>
          <a:bodyPr wrap="square" rtlCol="0">
            <a:spAutoFit/>
          </a:bodyPr>
          <a:lstStyle/>
          <a:p>
            <a:r>
              <a:rPr lang="es-CR" sz="2400" dirty="0">
                <a:latin typeface="Cordia New" pitchFamily="34" charset="-34"/>
                <a:cs typeface="Cordia New" pitchFamily="34" charset="-34"/>
              </a:rPr>
              <a:t>Teléfono: 2295-4289 / 22954407</a:t>
            </a:r>
            <a:endParaRPr lang="es-ES" sz="2400" dirty="0">
              <a:latin typeface="Cordia New" pitchFamily="34" charset="-34"/>
              <a:cs typeface="Cordia New" pitchFamily="34" charset="-34"/>
            </a:endParaRPr>
          </a:p>
        </p:txBody>
      </p:sp>
      <p:pic>
        <p:nvPicPr>
          <p:cNvPr id="39" name="38 Imagen" descr="descarga (13).png"/>
          <p:cNvPicPr>
            <a:picLocks noChangeAspect="1"/>
          </p:cNvPicPr>
          <p:nvPr/>
        </p:nvPicPr>
        <p:blipFill>
          <a:blip r:embed="rId6" cstate="print"/>
          <a:stretch>
            <a:fillRect/>
          </a:stretch>
        </p:blipFill>
        <p:spPr>
          <a:xfrm>
            <a:off x="1071538" y="4071942"/>
            <a:ext cx="357190" cy="357190"/>
          </a:xfrm>
          <a:prstGeom prst="rect">
            <a:avLst/>
          </a:prstGeom>
        </p:spPr>
      </p:pic>
      <p:pic>
        <p:nvPicPr>
          <p:cNvPr id="40" name="39 Imagen" descr="descarga (15).png"/>
          <p:cNvPicPr>
            <a:picLocks noChangeAspect="1"/>
          </p:cNvPicPr>
          <p:nvPr/>
        </p:nvPicPr>
        <p:blipFill>
          <a:blip r:embed="rId7" cstate="print"/>
          <a:srcRect t="11111" b="11110"/>
          <a:stretch>
            <a:fillRect/>
          </a:stretch>
        </p:blipFill>
        <p:spPr>
          <a:xfrm>
            <a:off x="1000100" y="4572008"/>
            <a:ext cx="500058" cy="388939"/>
          </a:xfrm>
          <a:prstGeom prst="rect">
            <a:avLst/>
          </a:prstGeom>
        </p:spPr>
      </p:pic>
      <p:pic>
        <p:nvPicPr>
          <p:cNvPr id="41" name="40 Imagen" descr="descarga (12).png"/>
          <p:cNvPicPr>
            <a:picLocks noChangeAspect="1"/>
          </p:cNvPicPr>
          <p:nvPr/>
        </p:nvPicPr>
        <p:blipFill>
          <a:blip r:embed="rId8" cstate="print"/>
          <a:srcRect l="31452" r="32258"/>
          <a:stretch>
            <a:fillRect/>
          </a:stretch>
        </p:blipFill>
        <p:spPr>
          <a:xfrm>
            <a:off x="1071538" y="5072074"/>
            <a:ext cx="323008" cy="467999"/>
          </a:xfrm>
          <a:prstGeom prst="rect">
            <a:avLst/>
          </a:prstGeom>
        </p:spPr>
      </p:pic>
      <p:pic>
        <p:nvPicPr>
          <p:cNvPr id="42" name="Picture 4" descr="Resultado de imagen para fondo transparente png"/>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rot="5400000">
            <a:off x="3679025" y="178603"/>
            <a:ext cx="1785950" cy="9144000"/>
          </a:xfrm>
          <a:prstGeom prst="rect">
            <a:avLst/>
          </a:prstGeom>
          <a:noFill/>
        </p:spPr>
      </p:pic>
      <p:sp>
        <p:nvSpPr>
          <p:cNvPr id="16" name="15 Dodecágono"/>
          <p:cNvSpPr/>
          <p:nvPr/>
        </p:nvSpPr>
        <p:spPr>
          <a:xfrm>
            <a:off x="0" y="0"/>
            <a:ext cx="611560"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leaf-notebook-1935230_960_720.jpg"/>
          <p:cNvPicPr>
            <a:picLocks noChangeAspect="1"/>
          </p:cNvPicPr>
          <p:nvPr/>
        </p:nvPicPr>
        <p:blipFill>
          <a:blip r:embed="rId2" cstate="print"/>
          <a:stretch>
            <a:fillRect/>
          </a:stretch>
        </p:blipFill>
        <p:spPr>
          <a:xfrm>
            <a:off x="142844" y="2428868"/>
            <a:ext cx="8715436" cy="3357586"/>
          </a:xfrm>
          <a:prstGeom prst="rect">
            <a:avLst/>
          </a:prstGeom>
        </p:spPr>
      </p:pic>
      <p:sp>
        <p:nvSpPr>
          <p:cNvPr id="4" name="2 Marcador de contenido"/>
          <p:cNvSpPr>
            <a:spLocks noGrp="1"/>
          </p:cNvSpPr>
          <p:nvPr>
            <p:ph idx="1"/>
          </p:nvPr>
        </p:nvSpPr>
        <p:spPr>
          <a:xfrm>
            <a:off x="539552" y="2132856"/>
            <a:ext cx="7869560" cy="3888432"/>
          </a:xfrm>
        </p:spPr>
        <p:txBody>
          <a:bodyPr>
            <a:normAutofit lnSpcReduction="10000"/>
          </a:bodyPr>
          <a:lstStyle/>
          <a:p>
            <a:pPr algn="just">
              <a:buFont typeface="Wingdings" pitchFamily="2" charset="2"/>
              <a:buChar char="ü"/>
            </a:pPr>
            <a:r>
              <a:rPr lang="es-CR" sz="2200" b="1" dirty="0">
                <a:latin typeface="Cordia New" pitchFamily="34" charset="-34"/>
                <a:cs typeface="Cordia New" pitchFamily="34" charset="-34"/>
              </a:rPr>
              <a:t>Cualquier persona podrá ser sancionada con cárcel hasta por 16 años, </a:t>
            </a:r>
            <a:r>
              <a:rPr lang="es-CR" sz="2200" b="1" u="sng" dirty="0">
                <a:latin typeface="Cordia New" pitchFamily="34" charset="-34"/>
                <a:cs typeface="Cordia New" pitchFamily="34" charset="-34"/>
              </a:rPr>
              <a:t>cuando obligue </a:t>
            </a:r>
            <a:r>
              <a:rPr lang="es-CR" sz="2200" b="1" dirty="0">
                <a:latin typeface="Cordia New" pitchFamily="34" charset="-34"/>
                <a:cs typeface="Cordia New" pitchFamily="34" charset="-34"/>
              </a:rPr>
              <a:t>a otra persona, sea hombre o mujer, de cualquier edad a tener relaciones sexuales ya sea por vía oral (boca), anal o vaginal; o cuando se le introduzcan dedos, objetos o animales. </a:t>
            </a:r>
          </a:p>
          <a:p>
            <a:pPr algn="just">
              <a:buFont typeface="Wingdings" pitchFamily="2" charset="2"/>
              <a:buChar char="ü"/>
            </a:pPr>
            <a:r>
              <a:rPr lang="es-CR" sz="2200" b="1" dirty="0">
                <a:latin typeface="Cordia New" pitchFamily="34" charset="-34"/>
                <a:cs typeface="Cordia New" pitchFamily="34" charset="-34"/>
              </a:rPr>
              <a:t>Agrava el delito </a:t>
            </a:r>
            <a:r>
              <a:rPr lang="es-CR" sz="2200" b="1" dirty="0" smtClean="0">
                <a:latin typeface="Cordia New" pitchFamily="34" charset="-34"/>
                <a:cs typeface="Cordia New" pitchFamily="34" charset="-34"/>
              </a:rPr>
              <a:t>cuando</a:t>
            </a:r>
            <a:r>
              <a:rPr lang="es-CR" sz="2200" b="1" dirty="0">
                <a:latin typeface="Cordia New" pitchFamily="34" charset="-34"/>
                <a:cs typeface="Cordia New" pitchFamily="34" charset="-34"/>
              </a:rPr>
              <a:t>:  </a:t>
            </a:r>
          </a:p>
          <a:p>
            <a:pPr lvl="1" algn="just">
              <a:buFontTx/>
              <a:buChar char="-"/>
            </a:pPr>
            <a:r>
              <a:rPr lang="es-CR" sz="2100" b="1" dirty="0">
                <a:latin typeface="Cordia New" pitchFamily="34" charset="-34"/>
                <a:cs typeface="Cordia New" pitchFamily="34" charset="-34"/>
              </a:rPr>
              <a:t>1) </a:t>
            </a:r>
            <a:r>
              <a:rPr lang="es-CR" sz="2100" dirty="0">
                <a:latin typeface="Cordia New" pitchFamily="34" charset="-34"/>
                <a:cs typeface="Cordia New" pitchFamily="34" charset="-34"/>
              </a:rPr>
              <a:t>L</a:t>
            </a:r>
            <a:r>
              <a:rPr lang="es-CR" sz="2100" dirty="0" smtClean="0">
                <a:latin typeface="Cordia New" pitchFamily="34" charset="-34"/>
                <a:cs typeface="Cordia New" pitchFamily="34" charset="-34"/>
              </a:rPr>
              <a:t>a </a:t>
            </a:r>
            <a:r>
              <a:rPr lang="es-CR" sz="2100" dirty="0">
                <a:latin typeface="Cordia New" pitchFamily="34" charset="-34"/>
                <a:cs typeface="Cordia New" pitchFamily="34" charset="-34"/>
              </a:rPr>
              <a:t>persona víctima es menor de trece años</a:t>
            </a:r>
            <a:r>
              <a:rPr lang="es-CR" sz="2100" dirty="0" smtClean="0">
                <a:latin typeface="Cordia New" pitchFamily="34" charset="-34"/>
                <a:cs typeface="Cordia New" pitchFamily="34" charset="-34"/>
              </a:rPr>
              <a:t>.</a:t>
            </a:r>
          </a:p>
          <a:p>
            <a:pPr lvl="1" algn="just">
              <a:buNone/>
            </a:pPr>
            <a:endParaRPr lang="es-CR" sz="2100" dirty="0">
              <a:latin typeface="Cordia New" pitchFamily="34" charset="-34"/>
              <a:cs typeface="Cordia New" pitchFamily="34" charset="-34"/>
            </a:endParaRPr>
          </a:p>
          <a:p>
            <a:pPr lvl="1" algn="just">
              <a:buFontTx/>
              <a:buChar char="-"/>
            </a:pPr>
            <a:r>
              <a:rPr lang="es-CR" sz="2100" b="1" dirty="0">
                <a:latin typeface="Cordia New" pitchFamily="34" charset="-34"/>
                <a:cs typeface="Cordia New" pitchFamily="34" charset="-34"/>
              </a:rPr>
              <a:t>2) </a:t>
            </a:r>
            <a:r>
              <a:rPr lang="es-CR" sz="2100" dirty="0">
                <a:latin typeface="Cordia New" pitchFamily="34" charset="-34"/>
                <a:cs typeface="Cordia New" pitchFamily="34" charset="-34"/>
              </a:rPr>
              <a:t>S</a:t>
            </a:r>
            <a:r>
              <a:rPr lang="es-CR" sz="2100" dirty="0" smtClean="0">
                <a:latin typeface="Cordia New" pitchFamily="34" charset="-34"/>
                <a:cs typeface="Cordia New" pitchFamily="34" charset="-34"/>
              </a:rPr>
              <a:t>e </a:t>
            </a:r>
            <a:r>
              <a:rPr lang="es-CR" sz="2100" dirty="0">
                <a:latin typeface="Cordia New" pitchFamily="34" charset="-34"/>
                <a:cs typeface="Cordia New" pitchFamily="34" charset="-34"/>
              </a:rPr>
              <a:t>aproveche de la </a:t>
            </a:r>
            <a:r>
              <a:rPr lang="es-CR" sz="2100" dirty="0" smtClean="0">
                <a:latin typeface="Cordia New" pitchFamily="34" charset="-34"/>
                <a:cs typeface="Cordia New" pitchFamily="34" charset="-34"/>
              </a:rPr>
              <a:t>vulnerabilidad o </a:t>
            </a:r>
            <a:r>
              <a:rPr lang="es-CR" sz="2100" dirty="0">
                <a:latin typeface="Cordia New" pitchFamily="34" charset="-34"/>
                <a:cs typeface="Cordia New" pitchFamily="34" charset="-34"/>
              </a:rPr>
              <a:t>incapacidad de la víctima.</a:t>
            </a:r>
          </a:p>
          <a:p>
            <a:pPr lvl="1" algn="just">
              <a:buNone/>
            </a:pPr>
            <a:endParaRPr lang="es-CR" sz="2100" dirty="0">
              <a:latin typeface="Cordia New" pitchFamily="34" charset="-34"/>
              <a:cs typeface="Cordia New" pitchFamily="34" charset="-34"/>
            </a:endParaRPr>
          </a:p>
          <a:p>
            <a:pPr lvl="1" algn="just">
              <a:buFontTx/>
              <a:buChar char="-"/>
            </a:pPr>
            <a:r>
              <a:rPr lang="es-CR" sz="2100" b="1" dirty="0">
                <a:latin typeface="Cordia New" pitchFamily="34" charset="-34"/>
                <a:cs typeface="Cordia New" pitchFamily="34" charset="-34"/>
              </a:rPr>
              <a:t>3) </a:t>
            </a:r>
            <a:r>
              <a:rPr lang="es-CR" sz="2100" dirty="0">
                <a:latin typeface="Cordia New" pitchFamily="34" charset="-34"/>
                <a:cs typeface="Cordia New" pitchFamily="34" charset="-34"/>
              </a:rPr>
              <a:t>S</a:t>
            </a:r>
            <a:r>
              <a:rPr lang="es-CR" sz="2100" dirty="0" smtClean="0">
                <a:latin typeface="Cordia New" pitchFamily="34" charset="-34"/>
                <a:cs typeface="Cordia New" pitchFamily="34" charset="-34"/>
              </a:rPr>
              <a:t>e </a:t>
            </a:r>
            <a:r>
              <a:rPr lang="es-CR" sz="2100" dirty="0">
                <a:latin typeface="Cordia New" pitchFamily="34" charset="-34"/>
                <a:cs typeface="Cordia New" pitchFamily="34" charset="-34"/>
              </a:rPr>
              <a:t>use la violencia física o intimidación. </a:t>
            </a:r>
          </a:p>
          <a:p>
            <a:pPr lvl="1" algn="ctr">
              <a:buNone/>
            </a:pPr>
            <a:r>
              <a:rPr lang="es-CR" sz="1600" b="1" dirty="0">
                <a:latin typeface="Cordia New" pitchFamily="34" charset="-34"/>
                <a:cs typeface="Cordia New" pitchFamily="34" charset="-34"/>
              </a:rPr>
              <a:t>*Para mayor detalle ver artículo en el Código Penal. </a:t>
            </a:r>
          </a:p>
        </p:txBody>
      </p:sp>
      <p:pic>
        <p:nvPicPr>
          <p:cNvPr id="6" name="5 Imagen" descr="círculo-png-azul.png"/>
          <p:cNvPicPr>
            <a:picLocks noChangeAspect="1"/>
          </p:cNvPicPr>
          <p:nvPr/>
        </p:nvPicPr>
        <p:blipFill>
          <a:blip r:embed="rId3" cstate="print">
            <a:duotone>
              <a:schemeClr val="accent2">
                <a:shade val="45000"/>
                <a:satMod val="135000"/>
              </a:schemeClr>
              <a:prstClr val="white"/>
            </a:duotone>
          </a:blip>
          <a:stretch>
            <a:fillRect/>
          </a:stretch>
        </p:blipFill>
        <p:spPr>
          <a:xfrm>
            <a:off x="-108520" y="0"/>
            <a:ext cx="4455093" cy="1717050"/>
          </a:xfrm>
          <a:prstGeom prst="rect">
            <a:avLst/>
          </a:prstGeom>
        </p:spPr>
      </p:pic>
      <p:sp>
        <p:nvSpPr>
          <p:cNvPr id="7" name="6 CuadroTexto"/>
          <p:cNvSpPr txBox="1"/>
          <p:nvPr/>
        </p:nvSpPr>
        <p:spPr>
          <a:xfrm>
            <a:off x="539552" y="116632"/>
            <a:ext cx="3399787" cy="1877437"/>
          </a:xfrm>
          <a:prstGeom prst="rect">
            <a:avLst/>
          </a:prstGeom>
          <a:noFill/>
        </p:spPr>
        <p:txBody>
          <a:bodyPr wrap="square" rtlCol="0">
            <a:spAutoFit/>
          </a:bodyPr>
          <a:lstStyle/>
          <a:p>
            <a:pPr algn="ctr"/>
            <a:r>
              <a:rPr lang="es-CR" sz="3200" b="1" dirty="0">
                <a:latin typeface="Calibri Light" pitchFamily="34" charset="0"/>
                <a:cs typeface="Cordia New" pitchFamily="34" charset="-34"/>
              </a:rPr>
              <a:t>Delito de Violación, *Artículo 156-Código Penal:</a:t>
            </a:r>
          </a:p>
          <a:p>
            <a:endParaRPr lang="es-ES" sz="2000" b="1" dirty="0">
              <a:latin typeface="Calibri Light" pitchFamily="34" charset="0"/>
              <a:cs typeface="Cordia New" pitchFamily="34" charset="-34"/>
            </a:endParaRPr>
          </a:p>
        </p:txBody>
      </p:sp>
      <p:pic>
        <p:nvPicPr>
          <p:cNvPr id="8" name="7 Imagen" descr="Lamy_safari_yellow_118_Mechanical_pencil_144mm_print_eng.png"/>
          <p:cNvPicPr>
            <a:picLocks noChangeAspect="1"/>
          </p:cNvPicPr>
          <p:nvPr/>
        </p:nvPicPr>
        <p:blipFill>
          <a:blip r:embed="rId4" cstate="print"/>
          <a:stretch>
            <a:fillRect/>
          </a:stretch>
        </p:blipFill>
        <p:spPr>
          <a:xfrm rot="1863328">
            <a:off x="2787234" y="1212188"/>
            <a:ext cx="856033" cy="856033"/>
          </a:xfrm>
          <a:prstGeom prst="rect">
            <a:avLst/>
          </a:prstGeom>
        </p:spPr>
      </p:pic>
      <p:pic>
        <p:nvPicPr>
          <p:cNvPr id="9" name="8 Imagen" descr="Logotipo a color.png"/>
          <p:cNvPicPr>
            <a:picLocks noChangeAspect="1"/>
          </p:cNvPicPr>
          <p:nvPr/>
        </p:nvPicPr>
        <p:blipFill>
          <a:blip r:embed="rId5" cstate="print"/>
          <a:stretch>
            <a:fillRect/>
          </a:stretch>
        </p:blipFill>
        <p:spPr>
          <a:xfrm>
            <a:off x="357158" y="6215082"/>
            <a:ext cx="1249646" cy="459739"/>
          </a:xfrm>
          <a:prstGeom prst="rect">
            <a:avLst/>
          </a:prstGeom>
        </p:spPr>
      </p:pic>
      <p:grpSp>
        <p:nvGrpSpPr>
          <p:cNvPr id="15" name="14 Grupo"/>
          <p:cNvGrpSpPr/>
          <p:nvPr/>
        </p:nvGrpSpPr>
        <p:grpSpPr>
          <a:xfrm>
            <a:off x="4860032" y="285728"/>
            <a:ext cx="4283968" cy="1015663"/>
            <a:chOff x="5286380" y="285728"/>
            <a:chExt cx="3857620" cy="664284"/>
          </a:xfrm>
        </p:grpSpPr>
        <p:pic>
          <p:nvPicPr>
            <p:cNvPr id="13" name="Picture 4" descr="Resultado de imagen para fondo transparente png"/>
            <p:cNvPicPr>
              <a:picLocks noChangeAspect="1" noChangeArrowheads="1"/>
            </p:cNvPicPr>
            <p:nvPr/>
          </p:nvPicPr>
          <p:blipFill>
            <a:blip r:embed="rId6"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14" name="13 CuadroTexto"/>
            <p:cNvSpPr txBox="1"/>
            <p:nvPr/>
          </p:nvSpPr>
          <p:spPr>
            <a:xfrm>
              <a:off x="5429256" y="285728"/>
              <a:ext cx="3714744" cy="664284"/>
            </a:xfrm>
            <a:prstGeom prst="rect">
              <a:avLst/>
            </a:prstGeom>
            <a:noFill/>
          </p:spPr>
          <p:txBody>
            <a:bodyPr wrap="square" rtlCol="0">
              <a:spAutoFit/>
            </a:bodyPr>
            <a:lstStyle/>
            <a:p>
              <a:pPr algn="ctr"/>
              <a:r>
                <a:rPr lang="es-CR" sz="2000" b="1" i="1" dirty="0">
                  <a:latin typeface="Cordia New" pitchFamily="34" charset="-34"/>
                  <a:cs typeface="Cordia New" pitchFamily="34" charset="-34"/>
                </a:rPr>
                <a:t>Programa: Equipos de Respuesta Rápida para la Atención Integral a Víctimas de Violación Sexual (ERRVV)</a:t>
              </a:r>
              <a:endParaRPr lang="es-ES" sz="2000" b="1" i="1" dirty="0"/>
            </a:p>
          </p:txBody>
        </p:sp>
      </p:grpSp>
      <p:sp>
        <p:nvSpPr>
          <p:cNvPr id="16" name="15 CuadroTexto"/>
          <p:cNvSpPr txBox="1"/>
          <p:nvPr/>
        </p:nvSpPr>
        <p:spPr>
          <a:xfrm>
            <a:off x="1907704" y="6088559"/>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presentarse a la oficina más cercana del OIJ o de la Fiscalía. </a:t>
            </a:r>
          </a:p>
          <a:p>
            <a:pPr algn="ctr"/>
            <a:endParaRPr lang="es-ES" sz="1100" b="1" dirty="0">
              <a:latin typeface="Calibri Light" pitchFamily="34" charset="0"/>
            </a:endParaRPr>
          </a:p>
        </p:txBody>
      </p:sp>
      <p:sp>
        <p:nvSpPr>
          <p:cNvPr id="17" name="16 Dodecágono"/>
          <p:cNvSpPr/>
          <p:nvPr/>
        </p:nvSpPr>
        <p:spPr>
          <a:xfrm>
            <a:off x="0" y="0"/>
            <a:ext cx="395536"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Título"/>
          <p:cNvSpPr>
            <a:spLocks noGrp="1"/>
          </p:cNvSpPr>
          <p:nvPr>
            <p:ph type="title"/>
          </p:nvPr>
        </p:nvSpPr>
        <p:spPr>
          <a:xfrm>
            <a:off x="467544" y="620688"/>
            <a:ext cx="3786214" cy="420656"/>
          </a:xfrm>
        </p:spPr>
        <p:txBody>
          <a:bodyPr>
            <a:noAutofit/>
          </a:bodyPr>
          <a:lstStyle/>
          <a:p>
            <a:r>
              <a:rPr lang="es-CR" sz="2400" b="1" dirty="0">
                <a:latin typeface="Calibri Light" pitchFamily="34" charset="0"/>
              </a:rPr>
              <a:t>Estadística Judicial : </a:t>
            </a:r>
            <a:br>
              <a:rPr lang="es-CR" sz="2400" b="1" dirty="0">
                <a:latin typeface="Calibri Light" pitchFamily="34" charset="0"/>
              </a:rPr>
            </a:br>
            <a:r>
              <a:rPr lang="es-CR" sz="2400" b="1" dirty="0">
                <a:latin typeface="Calibri Light" pitchFamily="34" charset="0"/>
              </a:rPr>
              <a:t>Los 5 delitos sexuales con más denuncias.</a:t>
            </a:r>
          </a:p>
        </p:txBody>
      </p:sp>
      <p:grpSp>
        <p:nvGrpSpPr>
          <p:cNvPr id="7" name="6 Grupo"/>
          <p:cNvGrpSpPr/>
          <p:nvPr/>
        </p:nvGrpSpPr>
        <p:grpSpPr>
          <a:xfrm>
            <a:off x="5220072" y="285728"/>
            <a:ext cx="3923928" cy="923330"/>
            <a:chOff x="5286380" y="285728"/>
            <a:chExt cx="3857620" cy="707552"/>
          </a:xfrm>
        </p:grpSpPr>
        <p:pic>
          <p:nvPicPr>
            <p:cNvPr id="8" name="Picture 4" descr="Resultado de imagen para fondo transparente png"/>
            <p:cNvPicPr>
              <a:picLocks noChangeAspect="1" noChangeArrowheads="1"/>
            </p:cNvPicPr>
            <p:nvPr/>
          </p:nvPicPr>
          <p:blipFill>
            <a:blip r:embed="rId2"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9" name="8 CuadroTexto"/>
            <p:cNvSpPr txBox="1"/>
            <p:nvPr/>
          </p:nvSpPr>
          <p:spPr>
            <a:xfrm>
              <a:off x="5429256" y="285728"/>
              <a:ext cx="3714744" cy="707552"/>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0" name="9 Imagen" descr="círculo-png-azul.png"/>
          <p:cNvPicPr>
            <a:picLocks noChangeAspect="1"/>
          </p:cNvPicPr>
          <p:nvPr/>
        </p:nvPicPr>
        <p:blipFill>
          <a:blip r:embed="rId3" cstate="print">
            <a:duotone>
              <a:schemeClr val="accent2">
                <a:shade val="45000"/>
                <a:satMod val="135000"/>
              </a:schemeClr>
              <a:prstClr val="white"/>
            </a:duotone>
          </a:blip>
          <a:stretch>
            <a:fillRect/>
          </a:stretch>
        </p:blipFill>
        <p:spPr>
          <a:xfrm>
            <a:off x="0" y="0"/>
            <a:ext cx="4455093" cy="1717050"/>
          </a:xfrm>
          <a:prstGeom prst="rect">
            <a:avLst/>
          </a:prstGeom>
        </p:spPr>
      </p:pic>
      <p:pic>
        <p:nvPicPr>
          <p:cNvPr id="11" name="10 Imagen" descr="Lamy_safari_yellow_118_Mechanical_pencil_144mm_print_eng.png"/>
          <p:cNvPicPr>
            <a:picLocks noChangeAspect="1"/>
          </p:cNvPicPr>
          <p:nvPr/>
        </p:nvPicPr>
        <p:blipFill>
          <a:blip r:embed="rId4" cstate="print"/>
          <a:stretch>
            <a:fillRect/>
          </a:stretch>
        </p:blipFill>
        <p:spPr>
          <a:xfrm rot="1863328">
            <a:off x="3435307" y="924155"/>
            <a:ext cx="856033" cy="856033"/>
          </a:xfrm>
          <a:prstGeom prst="rect">
            <a:avLst/>
          </a:prstGeom>
        </p:spPr>
      </p:pic>
      <p:pic>
        <p:nvPicPr>
          <p:cNvPr id="12" name="11 Imagen" descr="Logotipo a color.png"/>
          <p:cNvPicPr>
            <a:picLocks noChangeAspect="1"/>
          </p:cNvPicPr>
          <p:nvPr/>
        </p:nvPicPr>
        <p:blipFill>
          <a:blip r:embed="rId5" cstate="print"/>
          <a:stretch>
            <a:fillRect/>
          </a:stretch>
        </p:blipFill>
        <p:spPr>
          <a:xfrm>
            <a:off x="357158" y="6286520"/>
            <a:ext cx="1249646" cy="459739"/>
          </a:xfrm>
          <a:prstGeom prst="rect">
            <a:avLst/>
          </a:prstGeom>
        </p:spPr>
      </p:pic>
      <p:sp>
        <p:nvSpPr>
          <p:cNvPr id="13" name="12 CuadroTexto"/>
          <p:cNvSpPr txBox="1"/>
          <p:nvPr/>
        </p:nvSpPr>
        <p:spPr>
          <a:xfrm>
            <a:off x="1857356" y="6257836"/>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a:t>
            </a:r>
            <a:r>
              <a:rPr lang="es-CR" sz="1100" b="1" dirty="0">
                <a:latin typeface="Calibri Light" pitchFamily="34" charset="0"/>
              </a:rPr>
              <a:t>presentarse a la O</a:t>
            </a:r>
            <a:r>
              <a:rPr lang="es-CR" sz="1100" b="1" dirty="0">
                <a:solidFill>
                  <a:schemeClr val="tx1"/>
                </a:solidFill>
                <a:latin typeface="Calibri Light" pitchFamily="34" charset="0"/>
              </a:rPr>
              <a:t>ficina más cercana del OIJ o de la Fiscalía. </a:t>
            </a:r>
          </a:p>
          <a:p>
            <a:pPr algn="ctr"/>
            <a:endParaRPr lang="es-ES" sz="1100" dirty="0">
              <a:latin typeface="Calibri Light" pitchFamily="34" charset="0"/>
            </a:endParaRPr>
          </a:p>
        </p:txBody>
      </p:sp>
      <p:sp>
        <p:nvSpPr>
          <p:cNvPr id="15" name="14 Dodecágono"/>
          <p:cNvSpPr/>
          <p:nvPr/>
        </p:nvSpPr>
        <p:spPr>
          <a:xfrm>
            <a:off x="0" y="0"/>
            <a:ext cx="395536"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3</a:t>
            </a:r>
          </a:p>
        </p:txBody>
      </p:sp>
      <p:grpSp>
        <p:nvGrpSpPr>
          <p:cNvPr id="24" name="23 Grupo"/>
          <p:cNvGrpSpPr/>
          <p:nvPr/>
        </p:nvGrpSpPr>
        <p:grpSpPr>
          <a:xfrm>
            <a:off x="2195736" y="1700808"/>
            <a:ext cx="4876594" cy="4500594"/>
            <a:chOff x="-1428792" y="1785926"/>
            <a:chExt cx="4500594" cy="4500594"/>
          </a:xfrm>
        </p:grpSpPr>
        <p:pic>
          <p:nvPicPr>
            <p:cNvPr id="14" name="13 Imagen" descr="infographic-2885578_960_720.png"/>
            <p:cNvPicPr>
              <a:picLocks noChangeAspect="1"/>
            </p:cNvPicPr>
            <p:nvPr/>
          </p:nvPicPr>
          <p:blipFill>
            <a:blip r:embed="rId6" cstate="print">
              <a:duotone>
                <a:schemeClr val="accent5">
                  <a:shade val="45000"/>
                  <a:satMod val="135000"/>
                </a:schemeClr>
                <a:prstClr val="white"/>
              </a:duotone>
            </a:blip>
            <a:srcRect l="8862" t="7692" r="8431" b="6154"/>
            <a:stretch>
              <a:fillRect/>
            </a:stretch>
          </p:blipFill>
          <p:spPr>
            <a:xfrm>
              <a:off x="-1428792" y="1785926"/>
              <a:ext cx="4500594" cy="4500594"/>
            </a:xfrm>
            <a:prstGeom prst="rect">
              <a:avLst/>
            </a:prstGeom>
          </p:spPr>
        </p:pic>
        <p:sp>
          <p:nvSpPr>
            <p:cNvPr id="18" name="17 CuadroTexto"/>
            <p:cNvSpPr txBox="1"/>
            <p:nvPr/>
          </p:nvSpPr>
          <p:spPr>
            <a:xfrm>
              <a:off x="67416" y="3429000"/>
              <a:ext cx="1361312" cy="1477328"/>
            </a:xfrm>
            <a:prstGeom prst="rect">
              <a:avLst/>
            </a:prstGeom>
            <a:noFill/>
          </p:spPr>
          <p:txBody>
            <a:bodyPr wrap="square" rtlCol="0">
              <a:spAutoFit/>
            </a:bodyPr>
            <a:lstStyle/>
            <a:p>
              <a:pPr algn="ctr"/>
              <a:r>
                <a:rPr lang="es-CR" dirty="0">
                  <a:latin typeface="Calibri Light" pitchFamily="34" charset="0"/>
                </a:rPr>
                <a:t>Total de casos para el año 2017</a:t>
              </a:r>
            </a:p>
            <a:p>
              <a:pPr algn="ctr"/>
              <a:r>
                <a:rPr lang="es-CR" b="1" dirty="0">
                  <a:latin typeface="Calibri Light" pitchFamily="34" charset="0"/>
                </a:rPr>
                <a:t>8.818 </a:t>
              </a:r>
            </a:p>
            <a:p>
              <a:pPr algn="ctr"/>
              <a:endParaRPr lang="es-CR" b="1" dirty="0">
                <a:latin typeface="Calibri Light" pitchFamily="34" charset="0"/>
              </a:endParaRPr>
            </a:p>
          </p:txBody>
        </p:sp>
        <p:sp>
          <p:nvSpPr>
            <p:cNvPr id="19" name="18 CuadroTexto"/>
            <p:cNvSpPr txBox="1"/>
            <p:nvPr/>
          </p:nvSpPr>
          <p:spPr>
            <a:xfrm>
              <a:off x="214282" y="2143116"/>
              <a:ext cx="1357322" cy="523220"/>
            </a:xfrm>
            <a:prstGeom prst="rect">
              <a:avLst/>
            </a:prstGeom>
            <a:noFill/>
          </p:spPr>
          <p:txBody>
            <a:bodyPr wrap="square" rtlCol="0">
              <a:spAutoFit/>
            </a:bodyPr>
            <a:lstStyle/>
            <a:p>
              <a:pPr algn="ctr"/>
              <a:r>
                <a:rPr lang="es-CR" sz="1400" dirty="0">
                  <a:latin typeface="Calibri Light" pitchFamily="34" charset="0"/>
                </a:rPr>
                <a:t>Violación: </a:t>
              </a:r>
            </a:p>
            <a:p>
              <a:pPr algn="ctr"/>
              <a:r>
                <a:rPr lang="es-CR" sz="1400" b="1" dirty="0">
                  <a:latin typeface="Calibri Light" pitchFamily="34" charset="0"/>
                </a:rPr>
                <a:t>1.607 casos</a:t>
              </a:r>
            </a:p>
          </p:txBody>
        </p:sp>
        <p:sp>
          <p:nvSpPr>
            <p:cNvPr id="20" name="19 CuadroTexto"/>
            <p:cNvSpPr txBox="1"/>
            <p:nvPr/>
          </p:nvSpPr>
          <p:spPr>
            <a:xfrm>
              <a:off x="1643042" y="2714620"/>
              <a:ext cx="1304694" cy="1092607"/>
            </a:xfrm>
            <a:prstGeom prst="rect">
              <a:avLst/>
            </a:prstGeom>
            <a:noFill/>
          </p:spPr>
          <p:txBody>
            <a:bodyPr wrap="square" rtlCol="0">
              <a:spAutoFit/>
            </a:bodyPr>
            <a:lstStyle/>
            <a:p>
              <a:pPr algn="ctr"/>
              <a:r>
                <a:rPr lang="es-CR" sz="1300" dirty="0">
                  <a:latin typeface="Calibri Light" pitchFamily="34" charset="0"/>
                </a:rPr>
                <a:t>Relaciones sexuales con persona menor de edad:</a:t>
              </a:r>
            </a:p>
            <a:p>
              <a:pPr algn="ctr"/>
              <a:r>
                <a:rPr lang="es-CR" sz="1300" b="1" dirty="0">
                  <a:latin typeface="Calibri Light" pitchFamily="34" charset="0"/>
                </a:rPr>
                <a:t>2.220 casos</a:t>
              </a:r>
            </a:p>
          </p:txBody>
        </p:sp>
        <p:sp>
          <p:nvSpPr>
            <p:cNvPr id="21" name="20 CuadroTexto"/>
            <p:cNvSpPr txBox="1"/>
            <p:nvPr/>
          </p:nvSpPr>
          <p:spPr>
            <a:xfrm>
              <a:off x="1694638" y="4293096"/>
              <a:ext cx="1214446" cy="1092607"/>
            </a:xfrm>
            <a:prstGeom prst="rect">
              <a:avLst/>
            </a:prstGeom>
            <a:noFill/>
          </p:spPr>
          <p:txBody>
            <a:bodyPr wrap="square" rtlCol="0">
              <a:spAutoFit/>
            </a:bodyPr>
            <a:lstStyle/>
            <a:p>
              <a:pPr algn="ctr"/>
              <a:r>
                <a:rPr lang="es-CR" sz="1300" dirty="0">
                  <a:latin typeface="Calibri Light" pitchFamily="34" charset="0"/>
                </a:rPr>
                <a:t>Abusos sexuales contra persona menor de edad: </a:t>
              </a:r>
            </a:p>
            <a:p>
              <a:pPr algn="ctr"/>
              <a:r>
                <a:rPr lang="es-CR" sz="1300" b="1" dirty="0">
                  <a:latin typeface="Calibri Light" pitchFamily="34" charset="0"/>
                </a:rPr>
                <a:t>3.598 casos.</a:t>
              </a:r>
            </a:p>
          </p:txBody>
        </p:sp>
        <p:sp>
          <p:nvSpPr>
            <p:cNvPr id="22" name="21 CuadroTexto"/>
            <p:cNvSpPr txBox="1"/>
            <p:nvPr/>
          </p:nvSpPr>
          <p:spPr>
            <a:xfrm>
              <a:off x="33239" y="5170302"/>
              <a:ext cx="1428760" cy="892552"/>
            </a:xfrm>
            <a:prstGeom prst="rect">
              <a:avLst/>
            </a:prstGeom>
            <a:noFill/>
          </p:spPr>
          <p:txBody>
            <a:bodyPr wrap="square" rtlCol="0">
              <a:spAutoFit/>
            </a:bodyPr>
            <a:lstStyle/>
            <a:p>
              <a:pPr algn="ctr"/>
              <a:r>
                <a:rPr lang="es-CR" sz="1300" dirty="0">
                  <a:latin typeface="Calibri Light" pitchFamily="34" charset="0"/>
                </a:rPr>
                <a:t>Abusos sexuales contra persona mayor de edad: </a:t>
              </a:r>
            </a:p>
            <a:p>
              <a:pPr algn="ctr"/>
              <a:r>
                <a:rPr lang="es-CR" sz="1300" b="1" dirty="0">
                  <a:latin typeface="Calibri Light" pitchFamily="34" charset="0"/>
                </a:rPr>
                <a:t>583 casos.</a:t>
              </a:r>
            </a:p>
          </p:txBody>
        </p:sp>
        <p:sp>
          <p:nvSpPr>
            <p:cNvPr id="23" name="22 CuadroTexto"/>
            <p:cNvSpPr txBox="1"/>
            <p:nvPr/>
          </p:nvSpPr>
          <p:spPr>
            <a:xfrm>
              <a:off x="-1357290" y="4071942"/>
              <a:ext cx="1357290" cy="1200329"/>
            </a:xfrm>
            <a:prstGeom prst="rect">
              <a:avLst/>
            </a:prstGeom>
            <a:noFill/>
          </p:spPr>
          <p:txBody>
            <a:bodyPr wrap="square" rtlCol="0">
              <a:spAutoFit/>
            </a:bodyPr>
            <a:lstStyle/>
            <a:p>
              <a:pPr algn="ctr"/>
              <a:r>
                <a:rPr lang="es-CR" sz="1200" dirty="0">
                  <a:latin typeface="Calibri Light" pitchFamily="34" charset="0"/>
                </a:rPr>
                <a:t>Abusos sexuales contra persona menor de edad e incapaces- tentativa: </a:t>
              </a:r>
            </a:p>
            <a:p>
              <a:pPr algn="ctr"/>
              <a:r>
                <a:rPr lang="es-CR" sz="1200" b="1" dirty="0">
                  <a:latin typeface="Calibri Light" pitchFamily="34" charset="0"/>
                </a:rPr>
                <a:t>89 casos.</a:t>
              </a:r>
            </a:p>
          </p:txBody>
        </p:sp>
      </p:grpSp>
      <p:pic>
        <p:nvPicPr>
          <p:cNvPr id="28" name="27 Imagen" descr="círculo-png-azul.png"/>
          <p:cNvPicPr>
            <a:picLocks noChangeAspect="1"/>
          </p:cNvPicPr>
          <p:nvPr/>
        </p:nvPicPr>
        <p:blipFill>
          <a:blip r:embed="rId3" cstate="print">
            <a:duotone>
              <a:schemeClr val="accent2">
                <a:shade val="45000"/>
                <a:satMod val="135000"/>
              </a:schemeClr>
              <a:prstClr val="white"/>
            </a:duotone>
          </a:blip>
          <a:stretch>
            <a:fillRect/>
          </a:stretch>
        </p:blipFill>
        <p:spPr>
          <a:xfrm>
            <a:off x="3419872" y="2924944"/>
            <a:ext cx="2352667" cy="2143140"/>
          </a:xfrm>
          <a:prstGeom prst="rect">
            <a:avLst/>
          </a:prstGeom>
        </p:spPr>
      </p:pic>
      <p:pic>
        <p:nvPicPr>
          <p:cNvPr id="29" name="28 Imagen" descr="círculo-png-azul.png"/>
          <p:cNvPicPr>
            <a:picLocks noChangeAspect="1"/>
          </p:cNvPicPr>
          <p:nvPr/>
        </p:nvPicPr>
        <p:blipFill>
          <a:blip r:embed="rId3" cstate="print">
            <a:duotone>
              <a:schemeClr val="accent2">
                <a:shade val="45000"/>
                <a:satMod val="135000"/>
              </a:schemeClr>
              <a:prstClr val="white"/>
            </a:duotone>
          </a:blip>
          <a:stretch>
            <a:fillRect/>
          </a:stretch>
        </p:blipFill>
        <p:spPr>
          <a:xfrm>
            <a:off x="3491880" y="2852936"/>
            <a:ext cx="2352667" cy="2143140"/>
          </a:xfrm>
          <a:prstGeom prst="rect">
            <a:avLst/>
          </a:prstGeom>
        </p:spPr>
      </p:pic>
      <p:pic>
        <p:nvPicPr>
          <p:cNvPr id="30" name="29 Imagen" descr="Lamy_safari_yellow_118_Mechanical_pencil_144mm_print_eng.png"/>
          <p:cNvPicPr>
            <a:picLocks noChangeAspect="1"/>
          </p:cNvPicPr>
          <p:nvPr/>
        </p:nvPicPr>
        <p:blipFill>
          <a:blip r:embed="rId4" cstate="print">
            <a:duotone>
              <a:schemeClr val="accent2">
                <a:shade val="45000"/>
                <a:satMod val="135000"/>
              </a:schemeClr>
              <a:prstClr val="white"/>
            </a:duotone>
          </a:blip>
          <a:stretch>
            <a:fillRect/>
          </a:stretch>
        </p:blipFill>
        <p:spPr>
          <a:xfrm rot="19669549" flipH="1">
            <a:off x="1973929" y="2370087"/>
            <a:ext cx="1685360" cy="181659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círculo-png-azul.png"/>
          <p:cNvPicPr>
            <a:picLocks noChangeAspect="1"/>
          </p:cNvPicPr>
          <p:nvPr/>
        </p:nvPicPr>
        <p:blipFill>
          <a:blip r:embed="rId2" cstate="print">
            <a:duotone>
              <a:schemeClr val="accent2">
                <a:shade val="45000"/>
                <a:satMod val="135000"/>
              </a:schemeClr>
              <a:prstClr val="white"/>
            </a:duotone>
          </a:blip>
          <a:stretch>
            <a:fillRect/>
          </a:stretch>
        </p:blipFill>
        <p:spPr>
          <a:xfrm>
            <a:off x="-142908" y="214290"/>
            <a:ext cx="4642900" cy="1717050"/>
          </a:xfrm>
          <a:prstGeom prst="rect">
            <a:avLst/>
          </a:prstGeom>
        </p:spPr>
      </p:pic>
      <p:grpSp>
        <p:nvGrpSpPr>
          <p:cNvPr id="2" name="6 Grupo"/>
          <p:cNvGrpSpPr/>
          <p:nvPr/>
        </p:nvGrpSpPr>
        <p:grpSpPr>
          <a:xfrm>
            <a:off x="5148064" y="285728"/>
            <a:ext cx="3995936" cy="923330"/>
            <a:chOff x="5286380" y="285728"/>
            <a:chExt cx="3857620" cy="707552"/>
          </a:xfrm>
        </p:grpSpPr>
        <p:pic>
          <p:nvPicPr>
            <p:cNvPr id="8" name="Picture 4" descr="Resultado de imagen para fondo transparente png"/>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9" name="8 CuadroTexto"/>
            <p:cNvSpPr txBox="1"/>
            <p:nvPr/>
          </p:nvSpPr>
          <p:spPr>
            <a:xfrm>
              <a:off x="5429256" y="285728"/>
              <a:ext cx="3714744" cy="707552"/>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1" name="10 Imagen" descr="Lamy_safari_yellow_118_Mechanical_pencil_144mm_print_eng.png"/>
          <p:cNvPicPr>
            <a:picLocks noChangeAspect="1"/>
          </p:cNvPicPr>
          <p:nvPr/>
        </p:nvPicPr>
        <p:blipFill>
          <a:blip r:embed="rId4" cstate="print"/>
          <a:stretch>
            <a:fillRect/>
          </a:stretch>
        </p:blipFill>
        <p:spPr>
          <a:xfrm rot="1863328">
            <a:off x="3651332" y="1140180"/>
            <a:ext cx="856033" cy="856033"/>
          </a:xfrm>
          <a:prstGeom prst="rect">
            <a:avLst/>
          </a:prstGeom>
        </p:spPr>
      </p:pic>
      <p:pic>
        <p:nvPicPr>
          <p:cNvPr id="34" name="33 Imagen" descr="Logotipo a color.png"/>
          <p:cNvPicPr>
            <a:picLocks noChangeAspect="1"/>
          </p:cNvPicPr>
          <p:nvPr/>
        </p:nvPicPr>
        <p:blipFill>
          <a:blip r:embed="rId5" cstate="print"/>
          <a:stretch>
            <a:fillRect/>
          </a:stretch>
        </p:blipFill>
        <p:spPr>
          <a:xfrm>
            <a:off x="251520" y="6309320"/>
            <a:ext cx="1249646" cy="459739"/>
          </a:xfrm>
          <a:prstGeom prst="rect">
            <a:avLst/>
          </a:prstGeom>
        </p:spPr>
      </p:pic>
      <p:sp>
        <p:nvSpPr>
          <p:cNvPr id="5" name="6 Título"/>
          <p:cNvSpPr>
            <a:spLocks noGrp="1"/>
          </p:cNvSpPr>
          <p:nvPr>
            <p:ph type="title"/>
          </p:nvPr>
        </p:nvSpPr>
        <p:spPr>
          <a:xfrm>
            <a:off x="0" y="980728"/>
            <a:ext cx="4357718" cy="420656"/>
          </a:xfrm>
        </p:spPr>
        <p:txBody>
          <a:bodyPr>
            <a:noAutofit/>
          </a:bodyPr>
          <a:lstStyle/>
          <a:p>
            <a:r>
              <a:rPr lang="es-CR" sz="2200" b="1" dirty="0">
                <a:latin typeface="Calibri Light" pitchFamily="34" charset="0"/>
              </a:rPr>
              <a:t>Estadística: </a:t>
            </a:r>
            <a:br>
              <a:rPr lang="es-CR" sz="2200" b="1" dirty="0">
                <a:latin typeface="Calibri Light" pitchFamily="34" charset="0"/>
              </a:rPr>
            </a:br>
            <a:r>
              <a:rPr lang="es-CR" sz="2200" b="1" dirty="0">
                <a:latin typeface="Calibri Light" pitchFamily="34" charset="0"/>
              </a:rPr>
              <a:t>Provincias del país con mayor denuncia por delitos sexuales.</a:t>
            </a:r>
            <a:r>
              <a:rPr lang="es-CR" sz="2400" b="1" dirty="0">
                <a:latin typeface="Calibri Light" pitchFamily="34" charset="0"/>
              </a:rPr>
              <a:t/>
            </a:r>
            <a:br>
              <a:rPr lang="es-CR" sz="2400" b="1" dirty="0">
                <a:latin typeface="Calibri Light" pitchFamily="34" charset="0"/>
              </a:rPr>
            </a:br>
            <a:endParaRPr lang="es-CR" sz="2400" b="1" dirty="0">
              <a:latin typeface="Calibri Light" pitchFamily="34" charset="0"/>
            </a:endParaRPr>
          </a:p>
        </p:txBody>
      </p:sp>
      <p:sp>
        <p:nvSpPr>
          <p:cNvPr id="12" name="11 CuadroTexto"/>
          <p:cNvSpPr txBox="1"/>
          <p:nvPr/>
        </p:nvSpPr>
        <p:spPr>
          <a:xfrm>
            <a:off x="1857356" y="6257836"/>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presentarse a la oficina más cercana del OIJ o de la Fiscalía. </a:t>
            </a:r>
          </a:p>
          <a:p>
            <a:pPr algn="ctr"/>
            <a:endParaRPr lang="es-ES" sz="1100" b="1" dirty="0">
              <a:latin typeface="Calibri Light" pitchFamily="34" charset="0"/>
            </a:endParaRPr>
          </a:p>
        </p:txBody>
      </p:sp>
      <p:sp>
        <p:nvSpPr>
          <p:cNvPr id="13" name="12 Dodecágono"/>
          <p:cNvSpPr/>
          <p:nvPr/>
        </p:nvSpPr>
        <p:spPr>
          <a:xfrm>
            <a:off x="0" y="0"/>
            <a:ext cx="395536"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4</a:t>
            </a:r>
          </a:p>
        </p:txBody>
      </p:sp>
      <p:pic>
        <p:nvPicPr>
          <p:cNvPr id="16" name="15 Imagen" descr="fb24b768c46a4bd6810bbced4ccfc2d0-dibujo-3d-flecha-by-vexels.png"/>
          <p:cNvPicPr>
            <a:picLocks noChangeAspect="1"/>
          </p:cNvPicPr>
          <p:nvPr/>
        </p:nvPicPr>
        <p:blipFill>
          <a:blip r:embed="rId6" cstate="print"/>
          <a:stretch>
            <a:fillRect/>
          </a:stretch>
        </p:blipFill>
        <p:spPr>
          <a:xfrm rot="1728802">
            <a:off x="-193045" y="2199250"/>
            <a:ext cx="3951186" cy="3951186"/>
          </a:xfrm>
          <a:prstGeom prst="rect">
            <a:avLst/>
          </a:prstGeom>
        </p:spPr>
      </p:pic>
      <p:pic>
        <p:nvPicPr>
          <p:cNvPr id="20" name="Picture 4" descr="Resultado de imagen para fondo transparente png"/>
          <p:cNvPicPr>
            <a:picLocks noChangeAspect="1" noChangeArrowheads="1"/>
          </p:cNvPicPr>
          <p:nvPr/>
        </p:nvPicPr>
        <p:blipFill>
          <a:blip r:embed="rId3" cstate="print">
            <a:duotone>
              <a:schemeClr val="accent2">
                <a:shade val="45000"/>
                <a:satMod val="135000"/>
              </a:schemeClr>
              <a:prstClr val="white"/>
            </a:duotone>
          </a:blip>
          <a:srcRect/>
          <a:stretch>
            <a:fillRect/>
          </a:stretch>
        </p:blipFill>
        <p:spPr bwMode="auto">
          <a:xfrm rot="5400000">
            <a:off x="4021965" y="1242731"/>
            <a:ext cx="1143008" cy="3643338"/>
          </a:xfrm>
          <a:prstGeom prst="rect">
            <a:avLst/>
          </a:prstGeom>
          <a:noFill/>
        </p:spPr>
      </p:pic>
      <p:pic>
        <p:nvPicPr>
          <p:cNvPr id="21" name="Picture 4" descr="Resultado de imagen para fondo transparente png"/>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rot="5400000">
            <a:off x="4053108" y="1715644"/>
            <a:ext cx="928694" cy="4643438"/>
          </a:xfrm>
          <a:prstGeom prst="rect">
            <a:avLst/>
          </a:prstGeom>
          <a:noFill/>
        </p:spPr>
      </p:pic>
      <p:pic>
        <p:nvPicPr>
          <p:cNvPr id="22" name="Picture 4" descr="Resultado de imagen para fondo transparente png"/>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rot="5400000">
            <a:off x="2972988" y="2723756"/>
            <a:ext cx="928694" cy="4643438"/>
          </a:xfrm>
          <a:prstGeom prst="rect">
            <a:avLst/>
          </a:prstGeom>
          <a:noFill/>
        </p:spPr>
      </p:pic>
      <p:pic>
        <p:nvPicPr>
          <p:cNvPr id="23" name="Picture 4" descr="Resultado de imagen para fondo transparente png"/>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rot="5400000">
            <a:off x="2972988" y="1787652"/>
            <a:ext cx="928694" cy="4643438"/>
          </a:xfrm>
          <a:prstGeom prst="rect">
            <a:avLst/>
          </a:prstGeom>
          <a:noFill/>
        </p:spPr>
      </p:pic>
      <p:pic>
        <p:nvPicPr>
          <p:cNvPr id="24" name="Picture 4" descr="Resultado de imagen para fondo transparente png"/>
          <p:cNvPicPr>
            <a:picLocks noChangeAspect="1" noChangeArrowheads="1"/>
          </p:cNvPicPr>
          <p:nvPr/>
        </p:nvPicPr>
        <p:blipFill>
          <a:blip r:embed="rId3" cstate="print">
            <a:duotone>
              <a:schemeClr val="accent2">
                <a:shade val="45000"/>
                <a:satMod val="135000"/>
              </a:schemeClr>
              <a:prstClr val="white"/>
            </a:duotone>
          </a:blip>
          <a:srcRect/>
          <a:stretch>
            <a:fillRect/>
          </a:stretch>
        </p:blipFill>
        <p:spPr bwMode="auto">
          <a:xfrm rot="5400000">
            <a:off x="2865831" y="742681"/>
            <a:ext cx="1143008" cy="4643438"/>
          </a:xfrm>
          <a:prstGeom prst="rect">
            <a:avLst/>
          </a:prstGeom>
          <a:noFill/>
        </p:spPr>
      </p:pic>
      <p:sp>
        <p:nvSpPr>
          <p:cNvPr id="19" name="18 CuadroTexto"/>
          <p:cNvSpPr txBox="1"/>
          <p:nvPr/>
        </p:nvSpPr>
        <p:spPr>
          <a:xfrm>
            <a:off x="2699792" y="2636912"/>
            <a:ext cx="2928958" cy="830997"/>
          </a:xfrm>
          <a:prstGeom prst="rect">
            <a:avLst/>
          </a:prstGeom>
          <a:noFill/>
        </p:spPr>
        <p:txBody>
          <a:bodyPr wrap="square" rtlCol="0">
            <a:spAutoFit/>
          </a:bodyPr>
          <a:lstStyle/>
          <a:p>
            <a:pPr>
              <a:buFont typeface="Arial" pitchFamily="34" charset="0"/>
              <a:buChar char="•"/>
            </a:pPr>
            <a:r>
              <a:rPr lang="es-CR" sz="1600" b="1" dirty="0">
                <a:latin typeface="Calibri Light" pitchFamily="34" charset="0"/>
              </a:rPr>
              <a:t>Alajuela: 23%</a:t>
            </a:r>
          </a:p>
          <a:p>
            <a:pPr>
              <a:buFont typeface="Arial" pitchFamily="34" charset="0"/>
              <a:buChar char="•"/>
            </a:pPr>
            <a:r>
              <a:rPr lang="es-CR" sz="1600" b="1" dirty="0">
                <a:latin typeface="Calibri Light" pitchFamily="34" charset="0"/>
              </a:rPr>
              <a:t>San José: 22%</a:t>
            </a:r>
          </a:p>
          <a:p>
            <a:pPr>
              <a:buFont typeface="Arial" pitchFamily="34" charset="0"/>
              <a:buChar char="•"/>
            </a:pPr>
            <a:r>
              <a:rPr lang="es-CR" sz="1600" b="1" dirty="0">
                <a:latin typeface="Calibri Light" pitchFamily="34" charset="0"/>
              </a:rPr>
              <a:t>Limón: 15%</a:t>
            </a:r>
          </a:p>
        </p:txBody>
      </p:sp>
      <p:sp>
        <p:nvSpPr>
          <p:cNvPr id="18" name="17 CuadroTexto"/>
          <p:cNvSpPr txBox="1"/>
          <p:nvPr/>
        </p:nvSpPr>
        <p:spPr>
          <a:xfrm>
            <a:off x="2555776" y="3717032"/>
            <a:ext cx="2928958" cy="830997"/>
          </a:xfrm>
          <a:prstGeom prst="rect">
            <a:avLst/>
          </a:prstGeom>
          <a:noFill/>
        </p:spPr>
        <p:txBody>
          <a:bodyPr wrap="square" rtlCol="0">
            <a:spAutoFit/>
          </a:bodyPr>
          <a:lstStyle/>
          <a:p>
            <a:pPr>
              <a:buFont typeface="Arial" pitchFamily="34" charset="0"/>
              <a:buChar char="•"/>
            </a:pPr>
            <a:r>
              <a:rPr lang="es-CR" sz="1600" b="1" dirty="0">
                <a:latin typeface="Calibri Light" pitchFamily="34" charset="0"/>
              </a:rPr>
              <a:t>Zona Sur (</a:t>
            </a:r>
            <a:r>
              <a:rPr lang="es-CR" sz="1200" b="1" dirty="0">
                <a:latin typeface="Calibri Light" pitchFamily="34" charset="0"/>
              </a:rPr>
              <a:t>Corredores, Golfito, Pérez Zeledón, otros</a:t>
            </a:r>
            <a:r>
              <a:rPr lang="es-CR" sz="1600" b="1" dirty="0">
                <a:latin typeface="Calibri Light" pitchFamily="34" charset="0"/>
              </a:rPr>
              <a:t>): 9%</a:t>
            </a:r>
          </a:p>
          <a:p>
            <a:pPr>
              <a:buFont typeface="Arial" pitchFamily="34" charset="0"/>
              <a:buChar char="•"/>
            </a:pPr>
            <a:r>
              <a:rPr lang="es-CR" sz="1600" b="1" dirty="0">
                <a:latin typeface="Calibri Light" pitchFamily="34" charset="0"/>
              </a:rPr>
              <a:t>Cartago: 9%</a:t>
            </a:r>
          </a:p>
        </p:txBody>
      </p:sp>
      <p:sp>
        <p:nvSpPr>
          <p:cNvPr id="17" name="16 CuadroTexto"/>
          <p:cNvSpPr txBox="1"/>
          <p:nvPr/>
        </p:nvSpPr>
        <p:spPr>
          <a:xfrm>
            <a:off x="2555776" y="4725144"/>
            <a:ext cx="2928958" cy="830997"/>
          </a:xfrm>
          <a:prstGeom prst="rect">
            <a:avLst/>
          </a:prstGeom>
          <a:noFill/>
        </p:spPr>
        <p:txBody>
          <a:bodyPr wrap="square" rtlCol="0">
            <a:spAutoFit/>
          </a:bodyPr>
          <a:lstStyle/>
          <a:p>
            <a:pPr>
              <a:buFont typeface="Arial" pitchFamily="34" charset="0"/>
              <a:buChar char="•"/>
            </a:pPr>
            <a:r>
              <a:rPr lang="es-CR" sz="1600" b="1" dirty="0">
                <a:latin typeface="Calibri Light" pitchFamily="34" charset="0"/>
              </a:rPr>
              <a:t>Heredia: 8%</a:t>
            </a:r>
          </a:p>
          <a:p>
            <a:pPr>
              <a:buFont typeface="Arial" pitchFamily="34" charset="0"/>
              <a:buChar char="•"/>
            </a:pPr>
            <a:r>
              <a:rPr lang="es-CR" sz="1600" b="1" dirty="0">
                <a:latin typeface="Calibri Light" pitchFamily="34" charset="0"/>
              </a:rPr>
              <a:t>Guanacaste: 8%</a:t>
            </a:r>
          </a:p>
          <a:p>
            <a:pPr>
              <a:buFont typeface="Arial" pitchFamily="34" charset="0"/>
              <a:buChar char="•"/>
            </a:pPr>
            <a:r>
              <a:rPr lang="es-CR" sz="1600" b="1" dirty="0">
                <a:latin typeface="Calibri Light" pitchFamily="34" charset="0"/>
              </a:rPr>
              <a:t>Puntarenas: 6%</a:t>
            </a:r>
            <a:endParaRPr lang="es-ES" sz="1600" b="1" dirty="0">
              <a:latin typeface="Calibri Light" pitchFamily="34" charset="0"/>
            </a:endParaRPr>
          </a:p>
        </p:txBody>
      </p:sp>
      <p:pic>
        <p:nvPicPr>
          <p:cNvPr id="26" name="25 Imagen" descr="bda858022e4c66e178ce0427bf5e39da-pincel-de-pintura-mensaje-circulo-by-vexels.png"/>
          <p:cNvPicPr>
            <a:picLocks noChangeAspect="1"/>
          </p:cNvPicPr>
          <p:nvPr/>
        </p:nvPicPr>
        <p:blipFill>
          <a:blip r:embed="rId7" cstate="print">
            <a:duotone>
              <a:schemeClr val="accent5">
                <a:shade val="45000"/>
                <a:satMod val="135000"/>
              </a:schemeClr>
              <a:prstClr val="white"/>
            </a:duotone>
          </a:blip>
          <a:stretch>
            <a:fillRect/>
          </a:stretch>
        </p:blipFill>
        <p:spPr>
          <a:xfrm>
            <a:off x="5724128" y="2348880"/>
            <a:ext cx="2786082" cy="2786082"/>
          </a:xfrm>
          <a:prstGeom prst="rect">
            <a:avLst/>
          </a:prstGeom>
        </p:spPr>
      </p:pic>
      <p:sp>
        <p:nvSpPr>
          <p:cNvPr id="27" name="26 CuadroTexto"/>
          <p:cNvSpPr txBox="1"/>
          <p:nvPr/>
        </p:nvSpPr>
        <p:spPr>
          <a:xfrm>
            <a:off x="6300192" y="3429000"/>
            <a:ext cx="1785950" cy="646331"/>
          </a:xfrm>
          <a:prstGeom prst="rect">
            <a:avLst/>
          </a:prstGeom>
          <a:noFill/>
        </p:spPr>
        <p:txBody>
          <a:bodyPr wrap="square" rtlCol="0">
            <a:spAutoFit/>
          </a:bodyPr>
          <a:lstStyle/>
          <a:p>
            <a:pPr algn="ctr"/>
            <a:r>
              <a:rPr lang="es-CR" b="1" dirty="0" smtClean="0">
                <a:latin typeface="Calibri Light" pitchFamily="34" charset="0"/>
              </a:rPr>
              <a:t>Información del año 2017</a:t>
            </a:r>
            <a:endParaRPr lang="es-ES" b="1" dirty="0">
              <a:latin typeface="Calibri Light" pitchFamily="34" charset="0"/>
            </a:endParaRPr>
          </a:p>
        </p:txBody>
      </p:sp>
      <p:pic>
        <p:nvPicPr>
          <p:cNvPr id="25" name="Picture 4" descr="Resultado de imagen para fondo transparente png"/>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rot="5400000">
            <a:off x="4341140" y="2723756"/>
            <a:ext cx="928694" cy="464343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círculo-png-azul.png"/>
          <p:cNvPicPr>
            <a:picLocks noChangeAspect="1"/>
          </p:cNvPicPr>
          <p:nvPr/>
        </p:nvPicPr>
        <p:blipFill>
          <a:blip r:embed="rId2" cstate="print">
            <a:duotone>
              <a:schemeClr val="accent2">
                <a:shade val="45000"/>
                <a:satMod val="135000"/>
              </a:schemeClr>
              <a:prstClr val="white"/>
            </a:duotone>
          </a:blip>
          <a:stretch>
            <a:fillRect/>
          </a:stretch>
        </p:blipFill>
        <p:spPr>
          <a:xfrm>
            <a:off x="-180528" y="0"/>
            <a:ext cx="4455093" cy="1717050"/>
          </a:xfrm>
          <a:prstGeom prst="rect">
            <a:avLst/>
          </a:prstGeom>
        </p:spPr>
      </p:pic>
      <p:grpSp>
        <p:nvGrpSpPr>
          <p:cNvPr id="2" name="6 Grupo"/>
          <p:cNvGrpSpPr/>
          <p:nvPr/>
        </p:nvGrpSpPr>
        <p:grpSpPr>
          <a:xfrm>
            <a:off x="4932040" y="285728"/>
            <a:ext cx="4211960" cy="1127048"/>
            <a:chOff x="5286380" y="285728"/>
            <a:chExt cx="3857620" cy="854169"/>
          </a:xfrm>
        </p:grpSpPr>
        <p:pic>
          <p:nvPicPr>
            <p:cNvPr id="8" name="Picture 4" descr="Resultado de imagen para fondo transparente png"/>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9" name="8 CuadroTexto"/>
            <p:cNvSpPr txBox="1"/>
            <p:nvPr/>
          </p:nvSpPr>
          <p:spPr>
            <a:xfrm>
              <a:off x="5429256" y="285728"/>
              <a:ext cx="3714744" cy="854169"/>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1" name="10 Imagen" descr="Lamy_safari_yellow_118_Mechanical_pencil_144mm_print_eng.png"/>
          <p:cNvPicPr>
            <a:picLocks noChangeAspect="1"/>
          </p:cNvPicPr>
          <p:nvPr/>
        </p:nvPicPr>
        <p:blipFill>
          <a:blip r:embed="rId4" cstate="print"/>
          <a:stretch>
            <a:fillRect/>
          </a:stretch>
        </p:blipFill>
        <p:spPr>
          <a:xfrm rot="1863328">
            <a:off x="3075268" y="1068171"/>
            <a:ext cx="856033" cy="856033"/>
          </a:xfrm>
          <a:prstGeom prst="rect">
            <a:avLst/>
          </a:prstGeom>
        </p:spPr>
      </p:pic>
      <p:pic>
        <p:nvPicPr>
          <p:cNvPr id="34" name="33 Imagen" descr="Logotipo a color.png"/>
          <p:cNvPicPr>
            <a:picLocks noChangeAspect="1"/>
          </p:cNvPicPr>
          <p:nvPr/>
        </p:nvPicPr>
        <p:blipFill>
          <a:blip r:embed="rId5" cstate="print"/>
          <a:stretch>
            <a:fillRect/>
          </a:stretch>
        </p:blipFill>
        <p:spPr>
          <a:xfrm>
            <a:off x="357158" y="6215082"/>
            <a:ext cx="1249646" cy="459739"/>
          </a:xfrm>
          <a:prstGeom prst="rect">
            <a:avLst/>
          </a:prstGeom>
        </p:spPr>
      </p:pic>
      <p:sp>
        <p:nvSpPr>
          <p:cNvPr id="5" name="6 Título"/>
          <p:cNvSpPr>
            <a:spLocks noGrp="1"/>
          </p:cNvSpPr>
          <p:nvPr>
            <p:ph type="title"/>
          </p:nvPr>
        </p:nvSpPr>
        <p:spPr>
          <a:xfrm>
            <a:off x="467544" y="260648"/>
            <a:ext cx="3168352" cy="1143000"/>
          </a:xfrm>
        </p:spPr>
        <p:txBody>
          <a:bodyPr>
            <a:noAutofit/>
          </a:bodyPr>
          <a:lstStyle/>
          <a:p>
            <a:r>
              <a:rPr lang="es-CR" sz="3200" b="1" dirty="0">
                <a:latin typeface="Calibri Light" pitchFamily="34" charset="0"/>
              </a:rPr>
              <a:t>Estadística judicial</a:t>
            </a:r>
          </a:p>
        </p:txBody>
      </p:sp>
      <p:sp>
        <p:nvSpPr>
          <p:cNvPr id="20" name="19 Marcador de texto"/>
          <p:cNvSpPr>
            <a:spLocks noGrp="1"/>
          </p:cNvSpPr>
          <p:nvPr>
            <p:ph type="body" idx="1"/>
          </p:nvPr>
        </p:nvSpPr>
        <p:spPr>
          <a:xfrm>
            <a:off x="357158" y="2071678"/>
            <a:ext cx="4040188" cy="639762"/>
          </a:xfrm>
        </p:spPr>
        <p:txBody>
          <a:bodyPr>
            <a:noAutofit/>
          </a:bodyPr>
          <a:lstStyle/>
          <a:p>
            <a:pPr algn="ctr"/>
            <a:r>
              <a:rPr lang="es-CR" sz="2000" dirty="0">
                <a:solidFill>
                  <a:schemeClr val="tx1">
                    <a:lumMod val="95000"/>
                    <a:lumOff val="5000"/>
                  </a:schemeClr>
                </a:solidFill>
                <a:latin typeface="Calibri Light" pitchFamily="34" charset="0"/>
              </a:rPr>
              <a:t>Cantidad de personas víctimas o afectadas (año 2017).</a:t>
            </a:r>
          </a:p>
        </p:txBody>
      </p:sp>
      <p:sp>
        <p:nvSpPr>
          <p:cNvPr id="22" name="21 Marcador de texto"/>
          <p:cNvSpPr>
            <a:spLocks noGrp="1"/>
          </p:cNvSpPr>
          <p:nvPr>
            <p:ph type="body" sz="quarter" idx="3"/>
          </p:nvPr>
        </p:nvSpPr>
        <p:spPr>
          <a:xfrm>
            <a:off x="4572000" y="2060848"/>
            <a:ext cx="4041775" cy="639762"/>
          </a:xfrm>
        </p:spPr>
        <p:txBody>
          <a:bodyPr>
            <a:noAutofit/>
          </a:bodyPr>
          <a:lstStyle/>
          <a:p>
            <a:pPr algn="ctr"/>
            <a:r>
              <a:rPr lang="es-CR" sz="2000" dirty="0">
                <a:solidFill>
                  <a:schemeClr val="tx1">
                    <a:lumMod val="95000"/>
                    <a:lumOff val="5000"/>
                  </a:schemeClr>
                </a:solidFill>
                <a:latin typeface="Calibri Light" pitchFamily="34" charset="0"/>
              </a:rPr>
              <a:t>Cantidad de personas </a:t>
            </a:r>
            <a:r>
              <a:rPr lang="es-CR" sz="2000" dirty="0">
                <a:latin typeface="Calibri Light" pitchFamily="34" charset="0"/>
              </a:rPr>
              <a:t>denunciadas </a:t>
            </a:r>
            <a:endParaRPr lang="es-CR" sz="2000" dirty="0" smtClean="0">
              <a:latin typeface="Calibri Light" pitchFamily="34" charset="0"/>
            </a:endParaRPr>
          </a:p>
          <a:p>
            <a:pPr algn="ctr"/>
            <a:r>
              <a:rPr lang="es-CR" sz="2000" dirty="0" smtClean="0">
                <a:solidFill>
                  <a:schemeClr val="tx1">
                    <a:lumMod val="95000"/>
                    <a:lumOff val="5000"/>
                  </a:schemeClr>
                </a:solidFill>
                <a:latin typeface="Calibri Light" pitchFamily="34" charset="0"/>
              </a:rPr>
              <a:t>(</a:t>
            </a:r>
            <a:r>
              <a:rPr lang="es-CR" sz="2000" dirty="0">
                <a:solidFill>
                  <a:schemeClr val="tx1">
                    <a:lumMod val="95000"/>
                    <a:lumOff val="5000"/>
                  </a:schemeClr>
                </a:solidFill>
                <a:latin typeface="Calibri Light" pitchFamily="34" charset="0"/>
              </a:rPr>
              <a:t>año, 2017).</a:t>
            </a:r>
          </a:p>
        </p:txBody>
      </p:sp>
      <p:sp>
        <p:nvSpPr>
          <p:cNvPr id="23" name="22 Marcador de contenido"/>
          <p:cNvSpPr>
            <a:spLocks noGrp="1"/>
          </p:cNvSpPr>
          <p:nvPr>
            <p:ph sz="quarter" idx="4"/>
          </p:nvPr>
        </p:nvSpPr>
        <p:spPr>
          <a:xfrm>
            <a:off x="4644008" y="4797152"/>
            <a:ext cx="4041775" cy="785248"/>
          </a:xfrm>
        </p:spPr>
        <p:txBody>
          <a:bodyPr>
            <a:normAutofit/>
          </a:bodyPr>
          <a:lstStyle/>
          <a:p>
            <a:endParaRPr lang="es-CR" sz="1800" dirty="0">
              <a:latin typeface="Calibri Light" pitchFamily="34" charset="0"/>
            </a:endParaRPr>
          </a:p>
          <a:p>
            <a:pPr algn="ctr">
              <a:buNone/>
            </a:pPr>
            <a:r>
              <a:rPr lang="es-CR" sz="1800" b="1" dirty="0">
                <a:latin typeface="Calibri Light" pitchFamily="34" charset="0"/>
              </a:rPr>
              <a:t>TOTAL: 6.105</a:t>
            </a:r>
          </a:p>
        </p:txBody>
      </p:sp>
      <p:sp>
        <p:nvSpPr>
          <p:cNvPr id="6" name="5 CuadroTexto"/>
          <p:cNvSpPr txBox="1"/>
          <p:nvPr/>
        </p:nvSpPr>
        <p:spPr>
          <a:xfrm>
            <a:off x="1907704" y="6088559"/>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pPr algn="ctr"/>
            <a:r>
              <a:rPr lang="es-CR" sz="1100" b="1" dirty="0">
                <a:solidFill>
                  <a:schemeClr val="tx1"/>
                </a:solidFill>
                <a:latin typeface="Calibri Light" pitchFamily="34" charset="0"/>
              </a:rPr>
              <a:t>proyecto_err@poder-judicial.go.cr /Tel. 2295-4289 / 2295-4407, o presentarse a la oficina más cercana del OIJ o de la Fiscalía. </a:t>
            </a:r>
          </a:p>
          <a:p>
            <a:pPr algn="ctr"/>
            <a:endParaRPr lang="es-ES" sz="1100" dirty="0">
              <a:latin typeface="Calibri Light" pitchFamily="34" charset="0"/>
            </a:endParaRPr>
          </a:p>
        </p:txBody>
      </p:sp>
      <p:sp>
        <p:nvSpPr>
          <p:cNvPr id="17" name="16 CuadroTexto"/>
          <p:cNvSpPr txBox="1"/>
          <p:nvPr/>
        </p:nvSpPr>
        <p:spPr>
          <a:xfrm>
            <a:off x="467544" y="1052736"/>
            <a:ext cx="3168352" cy="461665"/>
          </a:xfrm>
          <a:prstGeom prst="rect">
            <a:avLst/>
          </a:prstGeom>
          <a:noFill/>
        </p:spPr>
        <p:txBody>
          <a:bodyPr wrap="square" rtlCol="0">
            <a:spAutoFit/>
          </a:bodyPr>
          <a:lstStyle/>
          <a:p>
            <a:pPr algn="ctr"/>
            <a:r>
              <a:rPr lang="es-CR" sz="1200" dirty="0">
                <a:latin typeface="Cordia New" pitchFamily="34" charset="-34"/>
                <a:cs typeface="Cordia New" pitchFamily="34" charset="-34"/>
              </a:rPr>
              <a:t>Fuente: </a:t>
            </a:r>
            <a:r>
              <a:rPr lang="es-CR" sz="1200" b="1" dirty="0">
                <a:latin typeface="Cordia New" pitchFamily="34" charset="-34"/>
                <a:cs typeface="Cordia New" pitchFamily="34" charset="-34"/>
              </a:rPr>
              <a:t>Observatorio de Violencia de Género contra las Mujeres y Acceso a la Justicia.</a:t>
            </a:r>
            <a:endParaRPr lang="es-ES" sz="1200" b="1" dirty="0">
              <a:latin typeface="Cordia New" pitchFamily="34" charset="-34"/>
              <a:cs typeface="Cordia New" pitchFamily="34" charset="-34"/>
            </a:endParaRPr>
          </a:p>
        </p:txBody>
      </p:sp>
      <p:sp>
        <p:nvSpPr>
          <p:cNvPr id="19" name="18 Dodecágono"/>
          <p:cNvSpPr/>
          <p:nvPr/>
        </p:nvSpPr>
        <p:spPr>
          <a:xfrm>
            <a:off x="0" y="0"/>
            <a:ext cx="395536"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5</a:t>
            </a:r>
          </a:p>
        </p:txBody>
      </p:sp>
      <p:cxnSp>
        <p:nvCxnSpPr>
          <p:cNvPr id="25" name="24 Conector recto"/>
          <p:cNvCxnSpPr/>
          <p:nvPr/>
        </p:nvCxnSpPr>
        <p:spPr>
          <a:xfrm>
            <a:off x="4499992" y="1988840"/>
            <a:ext cx="0" cy="4032448"/>
          </a:xfrm>
          <a:prstGeom prst="line">
            <a:avLst/>
          </a:prstGeom>
          <a:ln/>
        </p:spPr>
        <p:style>
          <a:lnRef idx="1">
            <a:schemeClr val="dk1"/>
          </a:lnRef>
          <a:fillRef idx="0">
            <a:schemeClr val="dk1"/>
          </a:fillRef>
          <a:effectRef idx="0">
            <a:schemeClr val="dk1"/>
          </a:effectRef>
          <a:fontRef idx="minor">
            <a:schemeClr val="tx1"/>
          </a:fontRef>
        </p:style>
      </p:cxnSp>
      <p:pic>
        <p:nvPicPr>
          <p:cNvPr id="18" name="17 Imagen" descr="aseo-hombre-mujer_318-28658.jpg"/>
          <p:cNvPicPr>
            <a:picLocks noChangeAspect="1"/>
          </p:cNvPicPr>
          <p:nvPr/>
        </p:nvPicPr>
        <p:blipFill>
          <a:blip r:embed="rId6" cstate="print">
            <a:duotone>
              <a:schemeClr val="accent5">
                <a:shade val="45000"/>
                <a:satMod val="135000"/>
              </a:schemeClr>
              <a:prstClr val="white"/>
            </a:duotone>
          </a:blip>
          <a:srcRect r="55223"/>
          <a:stretch>
            <a:fillRect/>
          </a:stretch>
        </p:blipFill>
        <p:spPr>
          <a:xfrm>
            <a:off x="2643174" y="3071810"/>
            <a:ext cx="785818" cy="1754980"/>
          </a:xfrm>
          <a:prstGeom prst="rect">
            <a:avLst/>
          </a:prstGeom>
        </p:spPr>
      </p:pic>
      <p:pic>
        <p:nvPicPr>
          <p:cNvPr id="24" name="23 Imagen" descr="aseo-hombre-mujer_318-28658.jpg"/>
          <p:cNvPicPr>
            <a:picLocks noChangeAspect="1"/>
          </p:cNvPicPr>
          <p:nvPr/>
        </p:nvPicPr>
        <p:blipFill>
          <a:blip r:embed="rId7" cstate="print">
            <a:duotone>
              <a:schemeClr val="accent5">
                <a:shade val="45000"/>
                <a:satMod val="135000"/>
              </a:schemeClr>
              <a:prstClr val="white"/>
            </a:duotone>
          </a:blip>
          <a:srcRect l="44776"/>
          <a:stretch>
            <a:fillRect/>
          </a:stretch>
        </p:blipFill>
        <p:spPr>
          <a:xfrm>
            <a:off x="642910" y="3071810"/>
            <a:ext cx="981061" cy="1776528"/>
          </a:xfrm>
          <a:prstGeom prst="rect">
            <a:avLst/>
          </a:prstGeom>
        </p:spPr>
      </p:pic>
      <p:sp>
        <p:nvSpPr>
          <p:cNvPr id="26" name="25 CuadroTexto"/>
          <p:cNvSpPr txBox="1"/>
          <p:nvPr/>
        </p:nvSpPr>
        <p:spPr>
          <a:xfrm>
            <a:off x="1331640" y="3212976"/>
            <a:ext cx="1214446" cy="646331"/>
          </a:xfrm>
          <a:prstGeom prst="rect">
            <a:avLst/>
          </a:prstGeom>
          <a:noFill/>
        </p:spPr>
        <p:txBody>
          <a:bodyPr wrap="square" rtlCol="0">
            <a:spAutoFit/>
          </a:bodyPr>
          <a:lstStyle/>
          <a:p>
            <a:pPr algn="ctr"/>
            <a:r>
              <a:rPr lang="es-CR" b="1" dirty="0">
                <a:latin typeface="Calibri Light" pitchFamily="34" charset="0"/>
              </a:rPr>
              <a:t>8.240 (87%)</a:t>
            </a:r>
            <a:endParaRPr lang="es-ES" b="1" dirty="0">
              <a:latin typeface="Calibri Light" pitchFamily="34" charset="0"/>
            </a:endParaRPr>
          </a:p>
        </p:txBody>
      </p:sp>
      <p:sp>
        <p:nvSpPr>
          <p:cNvPr id="28" name="27 CuadroTexto"/>
          <p:cNvSpPr txBox="1"/>
          <p:nvPr/>
        </p:nvSpPr>
        <p:spPr>
          <a:xfrm>
            <a:off x="3428992" y="3214686"/>
            <a:ext cx="1000132" cy="646331"/>
          </a:xfrm>
          <a:prstGeom prst="rect">
            <a:avLst/>
          </a:prstGeom>
          <a:noFill/>
        </p:spPr>
        <p:txBody>
          <a:bodyPr wrap="square" rtlCol="0">
            <a:spAutoFit/>
          </a:bodyPr>
          <a:lstStyle/>
          <a:p>
            <a:pPr algn="ctr"/>
            <a:r>
              <a:rPr lang="es-CR" b="1" dirty="0">
                <a:latin typeface="Calibri Light" pitchFamily="34" charset="0"/>
              </a:rPr>
              <a:t>1.196 (13%)</a:t>
            </a:r>
            <a:endParaRPr lang="es-ES" b="1" dirty="0">
              <a:latin typeface="Calibri Light" pitchFamily="34" charset="0"/>
            </a:endParaRPr>
          </a:p>
        </p:txBody>
      </p:sp>
      <p:sp>
        <p:nvSpPr>
          <p:cNvPr id="30" name="29 CuadroTexto"/>
          <p:cNvSpPr txBox="1"/>
          <p:nvPr/>
        </p:nvSpPr>
        <p:spPr>
          <a:xfrm>
            <a:off x="539552" y="5085184"/>
            <a:ext cx="3214710" cy="646331"/>
          </a:xfrm>
          <a:prstGeom prst="rect">
            <a:avLst/>
          </a:prstGeom>
          <a:noFill/>
        </p:spPr>
        <p:txBody>
          <a:bodyPr wrap="square" rtlCol="0">
            <a:spAutoFit/>
          </a:bodyPr>
          <a:lstStyle/>
          <a:p>
            <a:pPr algn="ctr"/>
            <a:r>
              <a:rPr lang="es-CR" b="1" dirty="0">
                <a:latin typeface="Calibri Light" pitchFamily="34" charset="0"/>
              </a:rPr>
              <a:t>TOTAL: 9.436</a:t>
            </a:r>
          </a:p>
          <a:p>
            <a:endParaRPr lang="es-ES" dirty="0">
              <a:latin typeface="Calibri Light" pitchFamily="34" charset="0"/>
            </a:endParaRPr>
          </a:p>
        </p:txBody>
      </p:sp>
      <p:pic>
        <p:nvPicPr>
          <p:cNvPr id="31" name="30 Imagen" descr="aseo-hombre-mujer_318-28658.jpg"/>
          <p:cNvPicPr>
            <a:picLocks noChangeAspect="1"/>
          </p:cNvPicPr>
          <p:nvPr/>
        </p:nvPicPr>
        <p:blipFill>
          <a:blip r:embed="rId6" cstate="print">
            <a:duotone>
              <a:schemeClr val="accent6">
                <a:shade val="45000"/>
                <a:satMod val="135000"/>
              </a:schemeClr>
              <a:prstClr val="white"/>
            </a:duotone>
          </a:blip>
          <a:srcRect r="55223"/>
          <a:stretch>
            <a:fillRect/>
          </a:stretch>
        </p:blipFill>
        <p:spPr>
          <a:xfrm>
            <a:off x="7000892" y="3000372"/>
            <a:ext cx="785818" cy="1754980"/>
          </a:xfrm>
          <a:prstGeom prst="rect">
            <a:avLst/>
          </a:prstGeom>
        </p:spPr>
      </p:pic>
      <p:pic>
        <p:nvPicPr>
          <p:cNvPr id="32" name="31 Imagen" descr="aseo-hombre-mujer_318-28658.jpg"/>
          <p:cNvPicPr>
            <a:picLocks noChangeAspect="1"/>
          </p:cNvPicPr>
          <p:nvPr/>
        </p:nvPicPr>
        <p:blipFill>
          <a:blip r:embed="rId7" cstate="print">
            <a:duotone>
              <a:schemeClr val="accent6">
                <a:shade val="45000"/>
                <a:satMod val="135000"/>
              </a:schemeClr>
              <a:prstClr val="white"/>
            </a:duotone>
          </a:blip>
          <a:srcRect l="44776"/>
          <a:stretch>
            <a:fillRect/>
          </a:stretch>
        </p:blipFill>
        <p:spPr>
          <a:xfrm>
            <a:off x="5000628" y="3000372"/>
            <a:ext cx="981061" cy="1776528"/>
          </a:xfrm>
          <a:prstGeom prst="rect">
            <a:avLst/>
          </a:prstGeom>
        </p:spPr>
      </p:pic>
      <p:sp>
        <p:nvSpPr>
          <p:cNvPr id="33" name="32 CuadroTexto"/>
          <p:cNvSpPr txBox="1"/>
          <p:nvPr/>
        </p:nvSpPr>
        <p:spPr>
          <a:xfrm>
            <a:off x="5508104" y="3140968"/>
            <a:ext cx="1214446" cy="646331"/>
          </a:xfrm>
          <a:prstGeom prst="rect">
            <a:avLst/>
          </a:prstGeom>
          <a:noFill/>
        </p:spPr>
        <p:txBody>
          <a:bodyPr wrap="square" rtlCol="0">
            <a:spAutoFit/>
          </a:bodyPr>
          <a:lstStyle/>
          <a:p>
            <a:pPr algn="ctr"/>
            <a:r>
              <a:rPr lang="es-CR" b="1" dirty="0">
                <a:latin typeface="Calibri Light" pitchFamily="34" charset="0"/>
              </a:rPr>
              <a:t>386 </a:t>
            </a:r>
          </a:p>
          <a:p>
            <a:pPr algn="ctr"/>
            <a:r>
              <a:rPr lang="es-CR" b="1" dirty="0">
                <a:latin typeface="Calibri Light" pitchFamily="34" charset="0"/>
              </a:rPr>
              <a:t>(6%)</a:t>
            </a:r>
            <a:endParaRPr lang="es-ES" b="1" dirty="0">
              <a:latin typeface="Calibri Light" pitchFamily="34" charset="0"/>
            </a:endParaRPr>
          </a:p>
        </p:txBody>
      </p:sp>
      <p:sp>
        <p:nvSpPr>
          <p:cNvPr id="35" name="34 CuadroTexto"/>
          <p:cNvSpPr txBox="1"/>
          <p:nvPr/>
        </p:nvSpPr>
        <p:spPr>
          <a:xfrm>
            <a:off x="7596336" y="3140968"/>
            <a:ext cx="1000132" cy="646331"/>
          </a:xfrm>
          <a:prstGeom prst="rect">
            <a:avLst/>
          </a:prstGeom>
          <a:noFill/>
        </p:spPr>
        <p:txBody>
          <a:bodyPr wrap="square" rtlCol="0">
            <a:spAutoFit/>
          </a:bodyPr>
          <a:lstStyle/>
          <a:p>
            <a:pPr algn="ctr"/>
            <a:r>
              <a:rPr lang="es-CR" b="1" dirty="0">
                <a:latin typeface="Calibri Light" pitchFamily="34" charset="0"/>
              </a:rPr>
              <a:t>5.719 (94%)</a:t>
            </a:r>
            <a:endParaRPr lang="es-ES" b="1" dirty="0">
              <a:latin typeface="Calibri Ligh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32 Imagen" descr="leaf-notebook-1935230_960_720.jpg"/>
          <p:cNvPicPr>
            <a:picLocks noChangeAspect="1"/>
          </p:cNvPicPr>
          <p:nvPr/>
        </p:nvPicPr>
        <p:blipFill>
          <a:blip r:embed="rId2" cstate="print"/>
          <a:stretch>
            <a:fillRect/>
          </a:stretch>
        </p:blipFill>
        <p:spPr>
          <a:xfrm>
            <a:off x="214282" y="2143116"/>
            <a:ext cx="8715436" cy="1643074"/>
          </a:xfrm>
          <a:prstGeom prst="rect">
            <a:avLst/>
          </a:prstGeom>
        </p:spPr>
      </p:pic>
      <p:sp>
        <p:nvSpPr>
          <p:cNvPr id="5" name="6 Título"/>
          <p:cNvSpPr>
            <a:spLocks noGrp="1"/>
          </p:cNvSpPr>
          <p:nvPr>
            <p:ph type="title"/>
          </p:nvPr>
        </p:nvSpPr>
        <p:spPr>
          <a:xfrm>
            <a:off x="539552" y="404664"/>
            <a:ext cx="3643338" cy="420656"/>
          </a:xfrm>
        </p:spPr>
        <p:txBody>
          <a:bodyPr>
            <a:noAutofit/>
          </a:bodyPr>
          <a:lstStyle/>
          <a:p>
            <a:r>
              <a:rPr lang="es-CR" sz="2800" b="1" dirty="0">
                <a:latin typeface="Calibri Light" pitchFamily="34" charset="0"/>
              </a:rPr>
              <a:t>Sistema de atención de víctimas</a:t>
            </a:r>
          </a:p>
        </p:txBody>
      </p:sp>
      <p:grpSp>
        <p:nvGrpSpPr>
          <p:cNvPr id="2" name="6 Grupo"/>
          <p:cNvGrpSpPr/>
          <p:nvPr/>
        </p:nvGrpSpPr>
        <p:grpSpPr>
          <a:xfrm>
            <a:off x="5148064" y="285728"/>
            <a:ext cx="3995936" cy="923330"/>
            <a:chOff x="5286380" y="285728"/>
            <a:chExt cx="3857620" cy="651627"/>
          </a:xfrm>
        </p:grpSpPr>
        <p:pic>
          <p:nvPicPr>
            <p:cNvPr id="8" name="Picture 4" descr="Resultado de imagen para fondo transparente png"/>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9" name="8 CuadroTexto"/>
            <p:cNvSpPr txBox="1"/>
            <p:nvPr/>
          </p:nvSpPr>
          <p:spPr>
            <a:xfrm>
              <a:off x="5429256" y="285728"/>
              <a:ext cx="3714744" cy="651627"/>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0" name="9 Imagen" descr="círculo-png-azul.png"/>
          <p:cNvPicPr>
            <a:picLocks noChangeAspect="1"/>
          </p:cNvPicPr>
          <p:nvPr/>
        </p:nvPicPr>
        <p:blipFill>
          <a:blip r:embed="rId4" cstate="print">
            <a:duotone>
              <a:schemeClr val="accent2">
                <a:shade val="45000"/>
                <a:satMod val="135000"/>
              </a:schemeClr>
              <a:prstClr val="white"/>
            </a:duotone>
          </a:blip>
          <a:stretch>
            <a:fillRect/>
          </a:stretch>
        </p:blipFill>
        <p:spPr>
          <a:xfrm>
            <a:off x="0" y="0"/>
            <a:ext cx="4455093" cy="1484784"/>
          </a:xfrm>
          <a:prstGeom prst="rect">
            <a:avLst/>
          </a:prstGeom>
        </p:spPr>
      </p:pic>
      <p:pic>
        <p:nvPicPr>
          <p:cNvPr id="11" name="10 Imagen" descr="Lamy_safari_yellow_118_Mechanical_pencil_144mm_print_eng.png"/>
          <p:cNvPicPr>
            <a:picLocks noChangeAspect="1"/>
          </p:cNvPicPr>
          <p:nvPr/>
        </p:nvPicPr>
        <p:blipFill>
          <a:blip r:embed="rId5" cstate="print"/>
          <a:stretch>
            <a:fillRect/>
          </a:stretch>
        </p:blipFill>
        <p:spPr>
          <a:xfrm rot="1863328">
            <a:off x="3291292" y="780140"/>
            <a:ext cx="856033" cy="856033"/>
          </a:xfrm>
          <a:prstGeom prst="rect">
            <a:avLst/>
          </a:prstGeom>
        </p:spPr>
      </p:pic>
      <p:sp>
        <p:nvSpPr>
          <p:cNvPr id="14" name="13 CuadroTexto"/>
          <p:cNvSpPr txBox="1"/>
          <p:nvPr/>
        </p:nvSpPr>
        <p:spPr>
          <a:xfrm>
            <a:off x="571472" y="2285992"/>
            <a:ext cx="7429552" cy="1200329"/>
          </a:xfrm>
          <a:prstGeom prst="rect">
            <a:avLst/>
          </a:prstGeom>
          <a:noFill/>
        </p:spPr>
        <p:txBody>
          <a:bodyPr wrap="square" rtlCol="0">
            <a:spAutoFit/>
          </a:bodyPr>
          <a:lstStyle/>
          <a:p>
            <a:pPr algn="just"/>
            <a:r>
              <a:rPr lang="es-CR" sz="2400" b="1" dirty="0">
                <a:latin typeface="Cordia New" pitchFamily="34" charset="-34"/>
                <a:cs typeface="Cordia New" pitchFamily="34" charset="-34"/>
              </a:rPr>
              <a:t>Para atender a las víctimas de violación se conforman equipos de trabajo con personal del Poder Judicial y la Caja Costarricense de Seguro Social. Esos  equipos están integrados por: </a:t>
            </a:r>
            <a:endParaRPr lang="es-ES" sz="2400" dirty="0">
              <a:latin typeface="Cordia New" pitchFamily="34" charset="-34"/>
              <a:cs typeface="Cordia New" pitchFamily="34" charset="-34"/>
            </a:endParaRPr>
          </a:p>
        </p:txBody>
      </p:sp>
      <p:grpSp>
        <p:nvGrpSpPr>
          <p:cNvPr id="32" name="31 Grupo"/>
          <p:cNvGrpSpPr/>
          <p:nvPr/>
        </p:nvGrpSpPr>
        <p:grpSpPr>
          <a:xfrm>
            <a:off x="683568" y="3933056"/>
            <a:ext cx="7817522" cy="2143140"/>
            <a:chOff x="469254" y="3719008"/>
            <a:chExt cx="7817522" cy="2286016"/>
          </a:xfrm>
        </p:grpSpPr>
        <p:sp>
          <p:nvSpPr>
            <p:cNvPr id="31" name="30 Rectángulo"/>
            <p:cNvSpPr/>
            <p:nvPr/>
          </p:nvSpPr>
          <p:spPr>
            <a:xfrm>
              <a:off x="469254" y="3719008"/>
              <a:ext cx="7786742" cy="2286016"/>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grpSp>
          <p:nvGrpSpPr>
            <p:cNvPr id="30" name="29 Grupo"/>
            <p:cNvGrpSpPr/>
            <p:nvPr/>
          </p:nvGrpSpPr>
          <p:grpSpPr>
            <a:xfrm>
              <a:off x="757286" y="4000504"/>
              <a:ext cx="7529490" cy="1867414"/>
              <a:chOff x="757286" y="4000504"/>
              <a:chExt cx="7529490" cy="1867414"/>
            </a:xfrm>
          </p:grpSpPr>
          <p:grpSp>
            <p:nvGrpSpPr>
              <p:cNvPr id="22" name="21 Grupo"/>
              <p:cNvGrpSpPr/>
              <p:nvPr/>
            </p:nvGrpSpPr>
            <p:grpSpPr>
              <a:xfrm>
                <a:off x="785786" y="4000504"/>
                <a:ext cx="7143793" cy="1000124"/>
                <a:chOff x="142844" y="4000504"/>
                <a:chExt cx="7143793" cy="1000124"/>
              </a:xfrm>
            </p:grpSpPr>
            <p:pic>
              <p:nvPicPr>
                <p:cNvPr id="15" name="14 Imagen" descr="descarga.png"/>
                <p:cNvPicPr>
                  <a:picLocks noChangeAspect="1"/>
                </p:cNvPicPr>
                <p:nvPr/>
              </p:nvPicPr>
              <p:blipFill>
                <a:blip r:embed="rId6" cstate="print"/>
                <a:stretch>
                  <a:fillRect/>
                </a:stretch>
              </p:blipFill>
              <p:spPr>
                <a:xfrm>
                  <a:off x="142844" y="4000504"/>
                  <a:ext cx="928686" cy="928686"/>
                </a:xfrm>
                <a:prstGeom prst="rect">
                  <a:avLst/>
                </a:prstGeom>
              </p:spPr>
            </p:pic>
            <p:pic>
              <p:nvPicPr>
                <p:cNvPr id="16" name="15 Imagen" descr="descarga (1).png"/>
                <p:cNvPicPr>
                  <a:picLocks noChangeAspect="1"/>
                </p:cNvPicPr>
                <p:nvPr/>
              </p:nvPicPr>
              <p:blipFill>
                <a:blip r:embed="rId7" cstate="print"/>
                <a:stretch>
                  <a:fillRect/>
                </a:stretch>
              </p:blipFill>
              <p:spPr>
                <a:xfrm>
                  <a:off x="1428728" y="4143380"/>
                  <a:ext cx="714372" cy="714372"/>
                </a:xfrm>
                <a:prstGeom prst="rect">
                  <a:avLst/>
                </a:prstGeom>
              </p:spPr>
            </p:pic>
            <p:pic>
              <p:nvPicPr>
                <p:cNvPr id="17" name="16 Imagen" descr="descarga (2).png"/>
                <p:cNvPicPr>
                  <a:picLocks noChangeAspect="1"/>
                </p:cNvPicPr>
                <p:nvPr/>
              </p:nvPicPr>
              <p:blipFill>
                <a:blip r:embed="rId8" cstate="print"/>
                <a:stretch>
                  <a:fillRect/>
                </a:stretch>
              </p:blipFill>
              <p:spPr>
                <a:xfrm>
                  <a:off x="2357422" y="4000504"/>
                  <a:ext cx="1000124" cy="1000124"/>
                </a:xfrm>
                <a:prstGeom prst="rect">
                  <a:avLst/>
                </a:prstGeom>
              </p:spPr>
            </p:pic>
            <p:pic>
              <p:nvPicPr>
                <p:cNvPr id="18" name="17 Imagen" descr="descarga (3).png"/>
                <p:cNvPicPr>
                  <a:picLocks noChangeAspect="1"/>
                </p:cNvPicPr>
                <p:nvPr/>
              </p:nvPicPr>
              <p:blipFill>
                <a:blip r:embed="rId9" cstate="print"/>
                <a:stretch>
                  <a:fillRect/>
                </a:stretch>
              </p:blipFill>
              <p:spPr>
                <a:xfrm>
                  <a:off x="3714744" y="4143380"/>
                  <a:ext cx="714380" cy="714380"/>
                </a:xfrm>
                <a:prstGeom prst="rect">
                  <a:avLst/>
                </a:prstGeom>
              </p:spPr>
            </p:pic>
            <p:pic>
              <p:nvPicPr>
                <p:cNvPr id="19" name="18 Imagen" descr="simbolo-medicina.jpg"/>
                <p:cNvPicPr>
                  <a:picLocks noChangeAspect="1"/>
                </p:cNvPicPr>
                <p:nvPr/>
              </p:nvPicPr>
              <p:blipFill>
                <a:blip r:embed="rId10" cstate="print"/>
                <a:srcRect l="14658"/>
                <a:stretch>
                  <a:fillRect/>
                </a:stretch>
              </p:blipFill>
              <p:spPr>
                <a:xfrm>
                  <a:off x="4643438" y="4143380"/>
                  <a:ext cx="831846" cy="714380"/>
                </a:xfrm>
                <a:prstGeom prst="rect">
                  <a:avLst/>
                </a:prstGeom>
              </p:spPr>
            </p:pic>
            <p:pic>
              <p:nvPicPr>
                <p:cNvPr id="20" name="19 Imagen" descr="descarga (4).png"/>
                <p:cNvPicPr>
                  <a:picLocks noChangeAspect="1"/>
                </p:cNvPicPr>
                <p:nvPr/>
              </p:nvPicPr>
              <p:blipFill>
                <a:blip r:embed="rId11" cstate="print"/>
                <a:stretch>
                  <a:fillRect/>
                </a:stretch>
              </p:blipFill>
              <p:spPr>
                <a:xfrm>
                  <a:off x="5500694" y="4071942"/>
                  <a:ext cx="785810" cy="785810"/>
                </a:xfrm>
                <a:prstGeom prst="rect">
                  <a:avLst/>
                </a:prstGeom>
              </p:spPr>
            </p:pic>
            <p:pic>
              <p:nvPicPr>
                <p:cNvPr id="21" name="20 Imagen" descr="descarga (5).png"/>
                <p:cNvPicPr>
                  <a:picLocks noChangeAspect="1"/>
                </p:cNvPicPr>
                <p:nvPr/>
              </p:nvPicPr>
              <p:blipFill>
                <a:blip r:embed="rId12" cstate="print"/>
                <a:stretch>
                  <a:fillRect/>
                </a:stretch>
              </p:blipFill>
              <p:spPr>
                <a:xfrm>
                  <a:off x="6500826" y="4143380"/>
                  <a:ext cx="785811" cy="785811"/>
                </a:xfrm>
                <a:prstGeom prst="rect">
                  <a:avLst/>
                </a:prstGeom>
              </p:spPr>
            </p:pic>
          </p:grpSp>
          <p:sp>
            <p:nvSpPr>
              <p:cNvPr id="23" name="22 CuadroTexto"/>
              <p:cNvSpPr txBox="1"/>
              <p:nvPr/>
            </p:nvSpPr>
            <p:spPr>
              <a:xfrm>
                <a:off x="757286" y="4947944"/>
                <a:ext cx="1000132" cy="328295"/>
              </a:xfrm>
              <a:prstGeom prst="rect">
                <a:avLst/>
              </a:prstGeom>
              <a:noFill/>
            </p:spPr>
            <p:txBody>
              <a:bodyPr wrap="square" rtlCol="0">
                <a:spAutoFit/>
              </a:bodyPr>
              <a:lstStyle/>
              <a:p>
                <a:pPr algn="ctr"/>
                <a:r>
                  <a:rPr lang="es-ES" sz="1400" dirty="0"/>
                  <a:t>OIJ</a:t>
                </a:r>
              </a:p>
            </p:txBody>
          </p:sp>
          <p:sp>
            <p:nvSpPr>
              <p:cNvPr id="24" name="23 CuadroTexto"/>
              <p:cNvSpPr txBox="1"/>
              <p:nvPr/>
            </p:nvSpPr>
            <p:spPr>
              <a:xfrm>
                <a:off x="1857356" y="4929198"/>
                <a:ext cx="1071570" cy="600164"/>
              </a:xfrm>
              <a:prstGeom prst="rect">
                <a:avLst/>
              </a:prstGeom>
              <a:noFill/>
            </p:spPr>
            <p:txBody>
              <a:bodyPr wrap="square" rtlCol="0">
                <a:spAutoFit/>
              </a:bodyPr>
              <a:lstStyle/>
              <a:p>
                <a:pPr algn="ctr"/>
                <a:r>
                  <a:rPr lang="es-CR" sz="1100" dirty="0"/>
                  <a:t>Fiscalía de delitos sexuales</a:t>
                </a:r>
                <a:endParaRPr lang="es-ES" sz="1100" dirty="0"/>
              </a:p>
            </p:txBody>
          </p:sp>
          <p:sp>
            <p:nvSpPr>
              <p:cNvPr id="25" name="24 CuadroTexto"/>
              <p:cNvSpPr txBox="1"/>
              <p:nvPr/>
            </p:nvSpPr>
            <p:spPr>
              <a:xfrm>
                <a:off x="2857488" y="4929199"/>
                <a:ext cx="1357322" cy="600164"/>
              </a:xfrm>
              <a:prstGeom prst="rect">
                <a:avLst/>
              </a:prstGeom>
              <a:noFill/>
            </p:spPr>
            <p:txBody>
              <a:bodyPr wrap="square" rtlCol="0">
                <a:spAutoFit/>
              </a:bodyPr>
              <a:lstStyle/>
              <a:p>
                <a:pPr algn="ctr"/>
                <a:r>
                  <a:rPr lang="es-CR" sz="1100" dirty="0"/>
                  <a:t>Departamento de Trabajo Social y Psicología </a:t>
                </a:r>
                <a:endParaRPr lang="es-ES" sz="1100" dirty="0"/>
              </a:p>
            </p:txBody>
          </p:sp>
          <p:sp>
            <p:nvSpPr>
              <p:cNvPr id="26" name="25 CuadroTexto"/>
              <p:cNvSpPr txBox="1"/>
              <p:nvPr/>
            </p:nvSpPr>
            <p:spPr>
              <a:xfrm>
                <a:off x="4214810" y="4929199"/>
                <a:ext cx="1000132" cy="938719"/>
              </a:xfrm>
              <a:prstGeom prst="rect">
                <a:avLst/>
              </a:prstGeom>
              <a:noFill/>
            </p:spPr>
            <p:txBody>
              <a:bodyPr wrap="square" rtlCol="0">
                <a:spAutoFit/>
              </a:bodyPr>
              <a:lstStyle/>
              <a:p>
                <a:pPr algn="ctr"/>
                <a:r>
                  <a:rPr lang="es-CR" sz="1100" dirty="0"/>
                  <a:t>Oficina de Atención y Protección a la Víctima del Delito</a:t>
                </a:r>
                <a:endParaRPr lang="es-ES" sz="1100" dirty="0"/>
              </a:p>
            </p:txBody>
          </p:sp>
          <p:sp>
            <p:nvSpPr>
              <p:cNvPr id="27" name="26 CuadroTexto"/>
              <p:cNvSpPr txBox="1"/>
              <p:nvPr/>
            </p:nvSpPr>
            <p:spPr>
              <a:xfrm>
                <a:off x="5286380" y="5000636"/>
                <a:ext cx="785818" cy="430887"/>
              </a:xfrm>
              <a:prstGeom prst="rect">
                <a:avLst/>
              </a:prstGeom>
              <a:noFill/>
            </p:spPr>
            <p:txBody>
              <a:bodyPr wrap="square" rtlCol="0">
                <a:spAutoFit/>
              </a:bodyPr>
              <a:lstStyle/>
              <a:p>
                <a:pPr algn="ctr"/>
                <a:r>
                  <a:rPr lang="es-CR" sz="1100" dirty="0"/>
                  <a:t>Medicina Legal</a:t>
                </a:r>
                <a:endParaRPr lang="es-ES" sz="1100" dirty="0"/>
              </a:p>
            </p:txBody>
          </p:sp>
          <p:sp>
            <p:nvSpPr>
              <p:cNvPr id="28" name="27 CuadroTexto"/>
              <p:cNvSpPr txBox="1"/>
              <p:nvPr/>
            </p:nvSpPr>
            <p:spPr>
              <a:xfrm>
                <a:off x="6072198" y="5000636"/>
                <a:ext cx="1071570" cy="430887"/>
              </a:xfrm>
              <a:prstGeom prst="rect">
                <a:avLst/>
              </a:prstGeom>
              <a:noFill/>
            </p:spPr>
            <p:txBody>
              <a:bodyPr wrap="square" rtlCol="0">
                <a:spAutoFit/>
              </a:bodyPr>
              <a:lstStyle/>
              <a:p>
                <a:pPr algn="ctr"/>
                <a:r>
                  <a:rPr lang="es-CR" sz="1100" dirty="0"/>
                  <a:t>Ciencias Forenses</a:t>
                </a:r>
                <a:endParaRPr lang="es-ES" sz="1100" dirty="0"/>
              </a:p>
            </p:txBody>
          </p:sp>
          <p:sp>
            <p:nvSpPr>
              <p:cNvPr id="29" name="28 CuadroTexto"/>
              <p:cNvSpPr txBox="1"/>
              <p:nvPr/>
            </p:nvSpPr>
            <p:spPr>
              <a:xfrm>
                <a:off x="7000892" y="5000636"/>
                <a:ext cx="1285884" cy="279051"/>
              </a:xfrm>
              <a:prstGeom prst="rect">
                <a:avLst/>
              </a:prstGeom>
              <a:noFill/>
            </p:spPr>
            <p:txBody>
              <a:bodyPr wrap="square" rtlCol="0">
                <a:spAutoFit/>
              </a:bodyPr>
              <a:lstStyle/>
              <a:p>
                <a:pPr algn="ctr"/>
                <a:r>
                  <a:rPr lang="es-ES" sz="1100" dirty="0"/>
                  <a:t>Hospitales de la </a:t>
                </a:r>
              </a:p>
            </p:txBody>
          </p:sp>
        </p:grpSp>
      </p:grpSp>
      <p:pic>
        <p:nvPicPr>
          <p:cNvPr id="34" name="33 Imagen" descr="Logotipo a color.png"/>
          <p:cNvPicPr>
            <a:picLocks noChangeAspect="1"/>
          </p:cNvPicPr>
          <p:nvPr/>
        </p:nvPicPr>
        <p:blipFill>
          <a:blip r:embed="rId13" cstate="print"/>
          <a:stretch>
            <a:fillRect/>
          </a:stretch>
        </p:blipFill>
        <p:spPr>
          <a:xfrm>
            <a:off x="357158" y="6215082"/>
            <a:ext cx="1249646" cy="459739"/>
          </a:xfrm>
          <a:prstGeom prst="rect">
            <a:avLst/>
          </a:prstGeom>
        </p:spPr>
      </p:pic>
      <p:sp>
        <p:nvSpPr>
          <p:cNvPr id="35" name="34 CuadroTexto"/>
          <p:cNvSpPr txBox="1"/>
          <p:nvPr/>
        </p:nvSpPr>
        <p:spPr>
          <a:xfrm>
            <a:off x="1857356" y="6257836"/>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presentarse a la oficina más cercana del OIJ o de la Fiscalía. </a:t>
            </a:r>
          </a:p>
          <a:p>
            <a:pPr algn="ctr"/>
            <a:endParaRPr lang="es-ES" sz="1100" b="1" dirty="0">
              <a:latin typeface="Calibri Light" pitchFamily="34" charset="0"/>
            </a:endParaRPr>
          </a:p>
        </p:txBody>
      </p:sp>
      <p:sp>
        <p:nvSpPr>
          <p:cNvPr id="36" name="35 Rectángulo"/>
          <p:cNvSpPr/>
          <p:nvPr/>
        </p:nvSpPr>
        <p:spPr>
          <a:xfrm>
            <a:off x="7452320" y="5373216"/>
            <a:ext cx="86409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1400" dirty="0">
                <a:solidFill>
                  <a:schemeClr val="tx1"/>
                </a:solidFill>
              </a:rPr>
              <a:t>CCSS</a:t>
            </a:r>
          </a:p>
        </p:txBody>
      </p:sp>
      <p:sp>
        <p:nvSpPr>
          <p:cNvPr id="37" name="36 Dodecágono"/>
          <p:cNvSpPr/>
          <p:nvPr/>
        </p:nvSpPr>
        <p:spPr>
          <a:xfrm>
            <a:off x="0" y="0"/>
            <a:ext cx="395536"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círculo-png-azul.png"/>
          <p:cNvPicPr>
            <a:picLocks noChangeAspect="1"/>
          </p:cNvPicPr>
          <p:nvPr/>
        </p:nvPicPr>
        <p:blipFill>
          <a:blip r:embed="rId2" cstate="print">
            <a:duotone>
              <a:schemeClr val="accent2">
                <a:shade val="45000"/>
                <a:satMod val="135000"/>
              </a:schemeClr>
              <a:prstClr val="white"/>
            </a:duotone>
          </a:blip>
          <a:stretch>
            <a:fillRect/>
          </a:stretch>
        </p:blipFill>
        <p:spPr>
          <a:xfrm>
            <a:off x="-142908" y="214290"/>
            <a:ext cx="4455093" cy="1717050"/>
          </a:xfrm>
          <a:prstGeom prst="rect">
            <a:avLst/>
          </a:prstGeom>
        </p:spPr>
      </p:pic>
      <p:pic>
        <p:nvPicPr>
          <p:cNvPr id="33" name="32 Imagen" descr="leaf-notebook-1935230_960_720.jpg"/>
          <p:cNvPicPr>
            <a:picLocks noChangeAspect="1"/>
          </p:cNvPicPr>
          <p:nvPr/>
        </p:nvPicPr>
        <p:blipFill>
          <a:blip r:embed="rId3" cstate="print"/>
          <a:stretch>
            <a:fillRect/>
          </a:stretch>
        </p:blipFill>
        <p:spPr>
          <a:xfrm>
            <a:off x="214282" y="2143116"/>
            <a:ext cx="5072098" cy="2643206"/>
          </a:xfrm>
          <a:prstGeom prst="rect">
            <a:avLst/>
          </a:prstGeom>
        </p:spPr>
      </p:pic>
      <p:sp>
        <p:nvSpPr>
          <p:cNvPr id="5" name="6 Título"/>
          <p:cNvSpPr>
            <a:spLocks noGrp="1"/>
          </p:cNvSpPr>
          <p:nvPr>
            <p:ph type="title"/>
          </p:nvPr>
        </p:nvSpPr>
        <p:spPr>
          <a:xfrm>
            <a:off x="467544" y="836712"/>
            <a:ext cx="3357586" cy="420656"/>
          </a:xfrm>
        </p:spPr>
        <p:txBody>
          <a:bodyPr>
            <a:noAutofit/>
          </a:bodyPr>
          <a:lstStyle/>
          <a:p>
            <a:r>
              <a:rPr lang="es-CR" sz="2800" b="1" dirty="0">
                <a:latin typeface="Calibri Light" pitchFamily="34" charset="0"/>
              </a:rPr>
              <a:t>Sistema de atención de víctimas</a:t>
            </a:r>
          </a:p>
        </p:txBody>
      </p:sp>
      <p:grpSp>
        <p:nvGrpSpPr>
          <p:cNvPr id="2" name="6 Grupo"/>
          <p:cNvGrpSpPr/>
          <p:nvPr/>
        </p:nvGrpSpPr>
        <p:grpSpPr>
          <a:xfrm>
            <a:off x="4860031" y="116633"/>
            <a:ext cx="4283969" cy="648072"/>
            <a:chOff x="5286379" y="285728"/>
            <a:chExt cx="3857621" cy="532005"/>
          </a:xfrm>
        </p:grpSpPr>
        <p:pic>
          <p:nvPicPr>
            <p:cNvPr id="8" name="Picture 4" descr="Resultado de imagen para fondo transparente png"/>
            <p:cNvPicPr>
              <a:picLocks noChangeAspect="1" noChangeArrowheads="1"/>
            </p:cNvPicPr>
            <p:nvPr/>
          </p:nvPicPr>
          <p:blipFill>
            <a:blip r:embed="rId4" cstate="print">
              <a:duotone>
                <a:prstClr val="black"/>
                <a:schemeClr val="accent5">
                  <a:tint val="45000"/>
                  <a:satMod val="400000"/>
                </a:schemeClr>
              </a:duotone>
            </a:blip>
            <a:srcRect/>
            <a:stretch>
              <a:fillRect/>
            </a:stretch>
          </p:blipFill>
          <p:spPr bwMode="auto">
            <a:xfrm rot="5400000">
              <a:off x="6949187" y="-1377079"/>
              <a:ext cx="532004" cy="3857620"/>
            </a:xfrm>
            <a:prstGeom prst="rect">
              <a:avLst/>
            </a:prstGeom>
            <a:noFill/>
          </p:spPr>
        </p:pic>
        <p:sp>
          <p:nvSpPr>
            <p:cNvPr id="9" name="8 CuadroTexto"/>
            <p:cNvSpPr txBox="1"/>
            <p:nvPr/>
          </p:nvSpPr>
          <p:spPr>
            <a:xfrm>
              <a:off x="5429256" y="285728"/>
              <a:ext cx="3714744" cy="530576"/>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1" name="10 Imagen" descr="Lamy_safari_yellow_118_Mechanical_pencil_144mm_print_eng.png"/>
          <p:cNvPicPr>
            <a:picLocks noChangeAspect="1"/>
          </p:cNvPicPr>
          <p:nvPr/>
        </p:nvPicPr>
        <p:blipFill>
          <a:blip r:embed="rId5" cstate="print"/>
          <a:stretch>
            <a:fillRect/>
          </a:stretch>
        </p:blipFill>
        <p:spPr>
          <a:xfrm rot="1863328">
            <a:off x="3159816" y="1016684"/>
            <a:ext cx="856033" cy="856033"/>
          </a:xfrm>
          <a:prstGeom prst="rect">
            <a:avLst/>
          </a:prstGeom>
        </p:spPr>
      </p:pic>
      <p:sp>
        <p:nvSpPr>
          <p:cNvPr id="14" name="13 CuadroTexto"/>
          <p:cNvSpPr txBox="1"/>
          <p:nvPr/>
        </p:nvSpPr>
        <p:spPr>
          <a:xfrm>
            <a:off x="571472" y="2285992"/>
            <a:ext cx="4214842" cy="2677656"/>
          </a:xfrm>
          <a:prstGeom prst="rect">
            <a:avLst/>
          </a:prstGeom>
          <a:noFill/>
        </p:spPr>
        <p:txBody>
          <a:bodyPr wrap="square" rtlCol="0">
            <a:spAutoFit/>
          </a:bodyPr>
          <a:lstStyle/>
          <a:p>
            <a:pPr algn="just"/>
            <a:r>
              <a:rPr lang="es-CR" sz="2400" b="1" dirty="0">
                <a:latin typeface="Cordia New" pitchFamily="34" charset="-34"/>
                <a:cs typeface="Cordia New" pitchFamily="34" charset="-34"/>
              </a:rPr>
              <a:t>Cuando una persona sufre una violación y dentro de las primeras 72 horas denuncia o llega a un hospital de la CCSS, de inmediato se toman las medidas necesarias para ofrecerle la atención definida en el Programa.</a:t>
            </a:r>
            <a:endParaRPr lang="es-CR" sz="3200" b="1" dirty="0">
              <a:latin typeface="Cordia New" pitchFamily="34" charset="-34"/>
              <a:cs typeface="Cordia New" pitchFamily="34" charset="-34"/>
            </a:endParaRPr>
          </a:p>
          <a:p>
            <a:endParaRPr lang="es-ES" sz="2400" dirty="0">
              <a:latin typeface="Cordia New" pitchFamily="34" charset="-34"/>
              <a:cs typeface="Cordia New" pitchFamily="34" charset="-34"/>
            </a:endParaRPr>
          </a:p>
        </p:txBody>
      </p:sp>
      <p:pic>
        <p:nvPicPr>
          <p:cNvPr id="34" name="33 Imagen" descr="Logotipo a color.png"/>
          <p:cNvPicPr>
            <a:picLocks noChangeAspect="1"/>
          </p:cNvPicPr>
          <p:nvPr/>
        </p:nvPicPr>
        <p:blipFill>
          <a:blip r:embed="rId6" cstate="print"/>
          <a:stretch>
            <a:fillRect/>
          </a:stretch>
        </p:blipFill>
        <p:spPr>
          <a:xfrm>
            <a:off x="179512" y="5589240"/>
            <a:ext cx="1249646" cy="459739"/>
          </a:xfrm>
          <a:prstGeom prst="rect">
            <a:avLst/>
          </a:prstGeom>
        </p:spPr>
      </p:pic>
      <p:sp>
        <p:nvSpPr>
          <p:cNvPr id="22" name="21 Rectángulo"/>
          <p:cNvSpPr/>
          <p:nvPr/>
        </p:nvSpPr>
        <p:spPr>
          <a:xfrm>
            <a:off x="5786446" y="1000108"/>
            <a:ext cx="2857520" cy="5237204"/>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sp>
        <p:nvSpPr>
          <p:cNvPr id="24" name="23 CuadroTexto"/>
          <p:cNvSpPr txBox="1"/>
          <p:nvPr/>
        </p:nvSpPr>
        <p:spPr>
          <a:xfrm>
            <a:off x="5929322" y="1643050"/>
            <a:ext cx="2643206" cy="1277273"/>
          </a:xfrm>
          <a:prstGeom prst="rect">
            <a:avLst/>
          </a:prstGeom>
          <a:noFill/>
        </p:spPr>
        <p:txBody>
          <a:bodyPr wrap="square" rtlCol="0">
            <a:spAutoFit/>
          </a:bodyPr>
          <a:lstStyle/>
          <a:p>
            <a:pPr algn="ctr"/>
            <a:r>
              <a:rPr lang="es-CR" sz="1100" b="1" dirty="0"/>
              <a:t>Aplicación de Antirretrovirales:</a:t>
            </a:r>
          </a:p>
          <a:p>
            <a:pPr algn="just"/>
            <a:r>
              <a:rPr lang="es-CR" sz="1100" dirty="0"/>
              <a:t>En un medicamento que es efectivo si se aplica en las primeras 72 horas luego de ocurrido el delito de violación, previene enfermedades como el VIH. También la víctima recibe tratamiento para otras enfermedades de  transmisión sexual.</a:t>
            </a:r>
            <a:endParaRPr lang="es-ES" sz="1100" dirty="0"/>
          </a:p>
        </p:txBody>
      </p:sp>
      <p:pic>
        <p:nvPicPr>
          <p:cNvPr id="25" name="24 Imagen" descr="descarga (6).png"/>
          <p:cNvPicPr>
            <a:picLocks noChangeAspect="1"/>
          </p:cNvPicPr>
          <p:nvPr/>
        </p:nvPicPr>
        <p:blipFill>
          <a:blip r:embed="rId7" cstate="print"/>
          <a:srcRect t="13333" b="9999"/>
          <a:stretch>
            <a:fillRect/>
          </a:stretch>
        </p:blipFill>
        <p:spPr>
          <a:xfrm>
            <a:off x="6786578" y="1071546"/>
            <a:ext cx="745435" cy="571504"/>
          </a:xfrm>
          <a:prstGeom prst="rect">
            <a:avLst/>
          </a:prstGeom>
        </p:spPr>
      </p:pic>
      <p:sp>
        <p:nvSpPr>
          <p:cNvPr id="26" name="25 CuadroTexto"/>
          <p:cNvSpPr txBox="1"/>
          <p:nvPr/>
        </p:nvSpPr>
        <p:spPr>
          <a:xfrm>
            <a:off x="5929322" y="3500438"/>
            <a:ext cx="2571768" cy="1446550"/>
          </a:xfrm>
          <a:prstGeom prst="rect">
            <a:avLst/>
          </a:prstGeom>
          <a:noFill/>
        </p:spPr>
        <p:txBody>
          <a:bodyPr wrap="square" rtlCol="0">
            <a:spAutoFit/>
          </a:bodyPr>
          <a:lstStyle/>
          <a:p>
            <a:pPr algn="ctr"/>
            <a:endParaRPr lang="es-CR" sz="1100" b="1" dirty="0"/>
          </a:p>
          <a:p>
            <a:pPr algn="ctr"/>
            <a:r>
              <a:rPr lang="es-CR" sz="1100" b="1" dirty="0"/>
              <a:t>Toma de pruebas:</a:t>
            </a:r>
          </a:p>
          <a:p>
            <a:pPr algn="just"/>
            <a:r>
              <a:rPr lang="es-CR" sz="1100" dirty="0"/>
              <a:t>Las primeras horas luego del delito de violación son fundamentales para la recolección de pruebas médicas forenses  que serán útiles para la investigación judicial.</a:t>
            </a:r>
          </a:p>
          <a:p>
            <a:pPr algn="ctr"/>
            <a:endParaRPr lang="es-ES" sz="1100" dirty="0"/>
          </a:p>
        </p:txBody>
      </p:sp>
      <p:pic>
        <p:nvPicPr>
          <p:cNvPr id="27" name="26 Imagen" descr="images.png"/>
          <p:cNvPicPr>
            <a:picLocks noChangeAspect="1"/>
          </p:cNvPicPr>
          <p:nvPr/>
        </p:nvPicPr>
        <p:blipFill>
          <a:blip r:embed="rId8" cstate="print"/>
          <a:stretch>
            <a:fillRect/>
          </a:stretch>
        </p:blipFill>
        <p:spPr>
          <a:xfrm>
            <a:off x="6732240" y="2924944"/>
            <a:ext cx="714380" cy="714380"/>
          </a:xfrm>
          <a:prstGeom prst="rect">
            <a:avLst/>
          </a:prstGeom>
        </p:spPr>
      </p:pic>
      <p:sp>
        <p:nvSpPr>
          <p:cNvPr id="36" name="35 CuadroTexto"/>
          <p:cNvSpPr txBox="1"/>
          <p:nvPr/>
        </p:nvSpPr>
        <p:spPr>
          <a:xfrm>
            <a:off x="5929322" y="5143512"/>
            <a:ext cx="2643206" cy="938719"/>
          </a:xfrm>
          <a:prstGeom prst="rect">
            <a:avLst/>
          </a:prstGeom>
          <a:noFill/>
        </p:spPr>
        <p:txBody>
          <a:bodyPr wrap="square" rtlCol="0">
            <a:spAutoFit/>
          </a:bodyPr>
          <a:lstStyle/>
          <a:p>
            <a:pPr algn="ctr"/>
            <a:endParaRPr lang="es-CR" sz="1100" b="1" dirty="0"/>
          </a:p>
          <a:p>
            <a:pPr algn="ctr"/>
            <a:r>
              <a:rPr lang="es-CR" sz="1100" b="1" dirty="0"/>
              <a:t>Atención emocional:</a:t>
            </a:r>
          </a:p>
          <a:p>
            <a:pPr algn="just"/>
            <a:r>
              <a:rPr lang="es-CR" sz="1100" dirty="0"/>
              <a:t>Se brinda la atención, protección y soporte emocional necesario para disminuir el impacto psicológico en la persona víctima.</a:t>
            </a:r>
            <a:endParaRPr lang="es-ES" sz="1100" dirty="0"/>
          </a:p>
        </p:txBody>
      </p:sp>
      <p:pic>
        <p:nvPicPr>
          <p:cNvPr id="37" name="36 Imagen" descr="descarga (7).png"/>
          <p:cNvPicPr>
            <a:picLocks noChangeAspect="1"/>
          </p:cNvPicPr>
          <p:nvPr/>
        </p:nvPicPr>
        <p:blipFill>
          <a:blip r:embed="rId9" cstate="print"/>
          <a:srcRect t="5460" b="6666"/>
          <a:stretch>
            <a:fillRect/>
          </a:stretch>
        </p:blipFill>
        <p:spPr>
          <a:xfrm>
            <a:off x="6732240" y="4653136"/>
            <a:ext cx="785818" cy="609609"/>
          </a:xfrm>
          <a:prstGeom prst="rect">
            <a:avLst/>
          </a:prstGeom>
        </p:spPr>
      </p:pic>
      <p:sp>
        <p:nvSpPr>
          <p:cNvPr id="19" name="18 CuadroTexto"/>
          <p:cNvSpPr txBox="1"/>
          <p:nvPr/>
        </p:nvSpPr>
        <p:spPr>
          <a:xfrm>
            <a:off x="611560" y="6257836"/>
            <a:ext cx="7887218" cy="600164"/>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presentarse al la oficina más cercana del OIJ o de la Fiscalía. </a:t>
            </a:r>
          </a:p>
          <a:p>
            <a:pPr algn="ctr"/>
            <a:endParaRPr lang="es-ES" sz="1100" dirty="0">
              <a:latin typeface="Calibri Light" pitchFamily="34" charset="0"/>
            </a:endParaRPr>
          </a:p>
        </p:txBody>
      </p:sp>
      <p:sp>
        <p:nvSpPr>
          <p:cNvPr id="20" name="19 Dodecágono"/>
          <p:cNvSpPr/>
          <p:nvPr/>
        </p:nvSpPr>
        <p:spPr>
          <a:xfrm>
            <a:off x="0" y="0"/>
            <a:ext cx="395536"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círculo-png-azul.png"/>
          <p:cNvPicPr>
            <a:picLocks noChangeAspect="1"/>
          </p:cNvPicPr>
          <p:nvPr/>
        </p:nvPicPr>
        <p:blipFill>
          <a:blip r:embed="rId2" cstate="print">
            <a:duotone>
              <a:schemeClr val="accent2">
                <a:shade val="45000"/>
                <a:satMod val="135000"/>
              </a:schemeClr>
              <a:prstClr val="white"/>
            </a:duotone>
          </a:blip>
          <a:stretch>
            <a:fillRect/>
          </a:stretch>
        </p:blipFill>
        <p:spPr>
          <a:xfrm>
            <a:off x="-142908" y="214290"/>
            <a:ext cx="4455093" cy="1717050"/>
          </a:xfrm>
          <a:prstGeom prst="rect">
            <a:avLst/>
          </a:prstGeom>
        </p:spPr>
      </p:pic>
      <p:sp>
        <p:nvSpPr>
          <p:cNvPr id="5" name="6 Título"/>
          <p:cNvSpPr>
            <a:spLocks noGrp="1"/>
          </p:cNvSpPr>
          <p:nvPr>
            <p:ph type="title"/>
          </p:nvPr>
        </p:nvSpPr>
        <p:spPr>
          <a:xfrm>
            <a:off x="714348" y="857232"/>
            <a:ext cx="2714644" cy="420656"/>
          </a:xfrm>
        </p:spPr>
        <p:txBody>
          <a:bodyPr>
            <a:noAutofit/>
          </a:bodyPr>
          <a:lstStyle/>
          <a:p>
            <a:r>
              <a:rPr lang="es-CR" sz="2800" b="1" dirty="0">
                <a:latin typeface="Calibri Light" pitchFamily="34" charset="0"/>
              </a:rPr>
              <a:t>Beneficios del programa para las personas víctimas</a:t>
            </a:r>
          </a:p>
        </p:txBody>
      </p:sp>
      <p:grpSp>
        <p:nvGrpSpPr>
          <p:cNvPr id="2" name="6 Grupo"/>
          <p:cNvGrpSpPr/>
          <p:nvPr/>
        </p:nvGrpSpPr>
        <p:grpSpPr>
          <a:xfrm>
            <a:off x="5004048" y="285728"/>
            <a:ext cx="4139952" cy="1015662"/>
            <a:chOff x="5004048" y="285728"/>
            <a:chExt cx="4139952" cy="782108"/>
          </a:xfrm>
        </p:grpSpPr>
        <p:pic>
          <p:nvPicPr>
            <p:cNvPr id="8" name="Picture 4" descr="Resultado de imagen para fondo transparente png"/>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5400000">
              <a:off x="6695533" y="-1405757"/>
              <a:ext cx="756981" cy="4139952"/>
            </a:xfrm>
            <a:prstGeom prst="rect">
              <a:avLst/>
            </a:prstGeom>
            <a:noFill/>
          </p:spPr>
        </p:pic>
        <p:sp>
          <p:nvSpPr>
            <p:cNvPr id="9" name="8 CuadroTexto"/>
            <p:cNvSpPr txBox="1"/>
            <p:nvPr/>
          </p:nvSpPr>
          <p:spPr>
            <a:xfrm>
              <a:off x="5220072" y="285728"/>
              <a:ext cx="3923928" cy="782108"/>
            </a:xfrm>
            <a:prstGeom prst="rect">
              <a:avLst/>
            </a:prstGeom>
            <a:noFill/>
          </p:spPr>
          <p:txBody>
            <a:bodyPr wrap="square" rtlCol="0">
              <a:spAutoFit/>
            </a:bodyPr>
            <a:lstStyle/>
            <a:p>
              <a:pPr algn="ctr"/>
              <a:r>
                <a:rPr lang="es-CR" sz="2000" b="1" i="1" dirty="0">
                  <a:latin typeface="Cordia New" pitchFamily="34" charset="-34"/>
                  <a:cs typeface="Cordia New" pitchFamily="34" charset="-34"/>
                </a:rPr>
                <a:t>Programa: Equipos de Respuesta Rápida para la Atención Integral a Víctimas de Violación Sexual (ERRVV)</a:t>
              </a:r>
              <a:endParaRPr lang="es-ES" sz="2000" b="1" i="1" dirty="0"/>
            </a:p>
          </p:txBody>
        </p:sp>
      </p:grpSp>
      <p:pic>
        <p:nvPicPr>
          <p:cNvPr id="11" name="10 Imagen" descr="Lamy_safari_yellow_118_Mechanical_pencil_144mm_print_eng.png"/>
          <p:cNvPicPr>
            <a:picLocks noChangeAspect="1"/>
          </p:cNvPicPr>
          <p:nvPr/>
        </p:nvPicPr>
        <p:blipFill>
          <a:blip r:embed="rId4" cstate="print"/>
          <a:stretch>
            <a:fillRect/>
          </a:stretch>
        </p:blipFill>
        <p:spPr>
          <a:xfrm rot="1863328">
            <a:off x="3291292" y="1284196"/>
            <a:ext cx="856033" cy="856033"/>
          </a:xfrm>
          <a:prstGeom prst="rect">
            <a:avLst/>
          </a:prstGeom>
        </p:spPr>
      </p:pic>
      <p:pic>
        <p:nvPicPr>
          <p:cNvPr id="34" name="33 Imagen" descr="Logotipo a color.png"/>
          <p:cNvPicPr>
            <a:picLocks noChangeAspect="1"/>
          </p:cNvPicPr>
          <p:nvPr/>
        </p:nvPicPr>
        <p:blipFill>
          <a:blip r:embed="rId5" cstate="print"/>
          <a:stretch>
            <a:fillRect/>
          </a:stretch>
        </p:blipFill>
        <p:spPr>
          <a:xfrm>
            <a:off x="357158" y="6215082"/>
            <a:ext cx="1249646" cy="459739"/>
          </a:xfrm>
          <a:prstGeom prst="rect">
            <a:avLst/>
          </a:prstGeom>
        </p:spPr>
      </p:pic>
      <p:grpSp>
        <p:nvGrpSpPr>
          <p:cNvPr id="41" name="40 Grupo"/>
          <p:cNvGrpSpPr/>
          <p:nvPr/>
        </p:nvGrpSpPr>
        <p:grpSpPr>
          <a:xfrm>
            <a:off x="357158" y="2285991"/>
            <a:ext cx="8143917" cy="3698448"/>
            <a:chOff x="357158" y="2285991"/>
            <a:chExt cx="8143917" cy="3698448"/>
          </a:xfrm>
        </p:grpSpPr>
        <p:pic>
          <p:nvPicPr>
            <p:cNvPr id="20" name="19 Imagen" descr="descarga (6).png"/>
            <p:cNvPicPr>
              <a:picLocks noChangeAspect="1"/>
            </p:cNvPicPr>
            <p:nvPr/>
          </p:nvPicPr>
          <p:blipFill>
            <a:blip r:embed="rId6" cstate="print">
              <a:lum bright="70000" contrast="-70000"/>
            </a:blip>
            <a:srcRect t="11429" b="14286"/>
            <a:stretch>
              <a:fillRect/>
            </a:stretch>
          </p:blipFill>
          <p:spPr>
            <a:xfrm>
              <a:off x="3571868" y="4357694"/>
              <a:ext cx="2189849" cy="1626745"/>
            </a:xfrm>
            <a:prstGeom prst="rect">
              <a:avLst/>
            </a:prstGeom>
          </p:spPr>
        </p:pic>
        <p:pic>
          <p:nvPicPr>
            <p:cNvPr id="21" name="20 Imagen" descr="descarga (1).png"/>
            <p:cNvPicPr>
              <a:picLocks noChangeAspect="1"/>
            </p:cNvPicPr>
            <p:nvPr/>
          </p:nvPicPr>
          <p:blipFill>
            <a:blip r:embed="rId7" cstate="print">
              <a:lum bright="70000" contrast="-70000"/>
            </a:blip>
            <a:stretch>
              <a:fillRect/>
            </a:stretch>
          </p:blipFill>
          <p:spPr>
            <a:xfrm>
              <a:off x="3857620" y="2500306"/>
              <a:ext cx="1571636" cy="1571636"/>
            </a:xfrm>
            <a:prstGeom prst="rect">
              <a:avLst/>
            </a:prstGeom>
          </p:spPr>
        </p:pic>
        <p:pic>
          <p:nvPicPr>
            <p:cNvPr id="23" name="22 Imagen" descr="descarga (12).png"/>
            <p:cNvPicPr>
              <a:picLocks noChangeAspect="1"/>
            </p:cNvPicPr>
            <p:nvPr/>
          </p:nvPicPr>
          <p:blipFill>
            <a:blip r:embed="rId8" cstate="print">
              <a:lum bright="70000" contrast="-70000"/>
            </a:blip>
            <a:srcRect l="31579" r="31578"/>
            <a:stretch>
              <a:fillRect/>
            </a:stretch>
          </p:blipFill>
          <p:spPr>
            <a:xfrm>
              <a:off x="7000892" y="4357694"/>
              <a:ext cx="1087133" cy="1551526"/>
            </a:xfrm>
            <a:prstGeom prst="rect">
              <a:avLst/>
            </a:prstGeom>
          </p:spPr>
        </p:pic>
        <p:pic>
          <p:nvPicPr>
            <p:cNvPr id="28" name="27 Imagen" descr="descarga (8).png"/>
            <p:cNvPicPr>
              <a:picLocks noChangeAspect="1"/>
            </p:cNvPicPr>
            <p:nvPr/>
          </p:nvPicPr>
          <p:blipFill>
            <a:blip r:embed="rId9" cstate="print">
              <a:lum bright="70000" contrast="-70000"/>
            </a:blip>
            <a:stretch>
              <a:fillRect/>
            </a:stretch>
          </p:blipFill>
          <p:spPr>
            <a:xfrm>
              <a:off x="357158" y="2285991"/>
              <a:ext cx="2670457" cy="2000265"/>
            </a:xfrm>
            <a:prstGeom prst="rect">
              <a:avLst/>
            </a:prstGeom>
          </p:spPr>
        </p:pic>
        <p:pic>
          <p:nvPicPr>
            <p:cNvPr id="29" name="28 Imagen" descr="descarga (9).png"/>
            <p:cNvPicPr>
              <a:picLocks noChangeAspect="1"/>
            </p:cNvPicPr>
            <p:nvPr/>
          </p:nvPicPr>
          <p:blipFill>
            <a:blip r:embed="rId10" cstate="print">
              <a:lum bright="70000" contrast="-70000"/>
            </a:blip>
            <a:srcRect t="18421" b="18421"/>
            <a:stretch>
              <a:fillRect/>
            </a:stretch>
          </p:blipFill>
          <p:spPr>
            <a:xfrm>
              <a:off x="428596" y="4357694"/>
              <a:ext cx="2428892" cy="1534037"/>
            </a:xfrm>
            <a:prstGeom prst="rect">
              <a:avLst/>
            </a:prstGeom>
          </p:spPr>
        </p:pic>
        <p:pic>
          <p:nvPicPr>
            <p:cNvPr id="30" name="29 Imagen" descr="descarga (11).png"/>
            <p:cNvPicPr>
              <a:picLocks noChangeAspect="1"/>
            </p:cNvPicPr>
            <p:nvPr/>
          </p:nvPicPr>
          <p:blipFill>
            <a:blip r:embed="rId11" cstate="print">
              <a:lum bright="70000" contrast="-70000"/>
            </a:blip>
            <a:stretch>
              <a:fillRect/>
            </a:stretch>
          </p:blipFill>
          <p:spPr>
            <a:xfrm>
              <a:off x="6786578" y="2428868"/>
              <a:ext cx="1714497" cy="1714497"/>
            </a:xfrm>
            <a:prstGeom prst="rect">
              <a:avLst/>
            </a:prstGeom>
          </p:spPr>
        </p:pic>
      </p:grpSp>
      <p:sp>
        <p:nvSpPr>
          <p:cNvPr id="31" name="30 CuadroTexto"/>
          <p:cNvSpPr txBox="1"/>
          <p:nvPr/>
        </p:nvSpPr>
        <p:spPr>
          <a:xfrm>
            <a:off x="714348" y="3000372"/>
            <a:ext cx="2071702" cy="1077218"/>
          </a:xfrm>
          <a:prstGeom prst="rect">
            <a:avLst/>
          </a:prstGeom>
          <a:noFill/>
        </p:spPr>
        <p:txBody>
          <a:bodyPr wrap="square" rtlCol="0">
            <a:spAutoFit/>
          </a:bodyPr>
          <a:lstStyle/>
          <a:p>
            <a:pPr algn="ctr"/>
            <a:r>
              <a:rPr lang="es-CR" sz="1600" b="1" dirty="0">
                <a:latin typeface="Calibri Light" pitchFamily="34" charset="0"/>
                <a:cs typeface="Cordia New" pitchFamily="34" charset="-34"/>
              </a:rPr>
              <a:t>Atención rápida por el personal del Poder Judicial y de los Hospitales de la CCSS</a:t>
            </a:r>
            <a:endParaRPr lang="es-ES" sz="1600" b="1" dirty="0">
              <a:latin typeface="Calibri Light" pitchFamily="34" charset="0"/>
              <a:cs typeface="Cordia New" pitchFamily="34" charset="-34"/>
            </a:endParaRPr>
          </a:p>
        </p:txBody>
      </p:sp>
      <p:sp>
        <p:nvSpPr>
          <p:cNvPr id="32" name="31 CuadroTexto"/>
          <p:cNvSpPr txBox="1"/>
          <p:nvPr/>
        </p:nvSpPr>
        <p:spPr>
          <a:xfrm>
            <a:off x="395536" y="4725144"/>
            <a:ext cx="2643206" cy="830997"/>
          </a:xfrm>
          <a:prstGeom prst="rect">
            <a:avLst/>
          </a:prstGeom>
          <a:noFill/>
        </p:spPr>
        <p:txBody>
          <a:bodyPr wrap="square" rtlCol="0">
            <a:spAutoFit/>
          </a:bodyPr>
          <a:lstStyle/>
          <a:p>
            <a:pPr algn="ctr"/>
            <a:r>
              <a:rPr lang="es-CR" sz="1600" b="1" dirty="0">
                <a:latin typeface="Calibri Light" pitchFamily="34" charset="0"/>
                <a:cs typeface="Cordia New" pitchFamily="34" charset="-34"/>
              </a:rPr>
              <a:t>Se trata de establecer lugares privados para atender a la persona víctima.</a:t>
            </a:r>
            <a:endParaRPr lang="es-ES" sz="1600" b="1" dirty="0">
              <a:latin typeface="Calibri Light" pitchFamily="34" charset="0"/>
              <a:cs typeface="Cordia New" pitchFamily="34" charset="-34"/>
            </a:endParaRPr>
          </a:p>
        </p:txBody>
      </p:sp>
      <p:sp>
        <p:nvSpPr>
          <p:cNvPr id="35" name="34 CuadroTexto"/>
          <p:cNvSpPr txBox="1"/>
          <p:nvPr/>
        </p:nvSpPr>
        <p:spPr>
          <a:xfrm>
            <a:off x="3571868" y="2857496"/>
            <a:ext cx="2071702" cy="1077218"/>
          </a:xfrm>
          <a:prstGeom prst="rect">
            <a:avLst/>
          </a:prstGeom>
          <a:noFill/>
        </p:spPr>
        <p:txBody>
          <a:bodyPr wrap="square" rtlCol="0">
            <a:spAutoFit/>
          </a:bodyPr>
          <a:lstStyle/>
          <a:p>
            <a:pPr algn="ctr"/>
            <a:r>
              <a:rPr lang="es-CR" sz="1600" b="1" dirty="0">
                <a:latin typeface="Calibri Light" pitchFamily="34" charset="0"/>
                <a:cs typeface="Cordia New" pitchFamily="34" charset="-34"/>
              </a:rPr>
              <a:t>Se busca una sola toma de Denuncia, para no causarle mas afectación a la persona.</a:t>
            </a:r>
            <a:endParaRPr lang="es-ES" sz="1600" b="1" dirty="0">
              <a:latin typeface="Calibri Light" pitchFamily="34" charset="0"/>
              <a:cs typeface="Cordia New" pitchFamily="34" charset="-34"/>
            </a:endParaRPr>
          </a:p>
        </p:txBody>
      </p:sp>
      <p:sp>
        <p:nvSpPr>
          <p:cNvPr id="38" name="37 CuadroTexto"/>
          <p:cNvSpPr txBox="1"/>
          <p:nvPr/>
        </p:nvSpPr>
        <p:spPr>
          <a:xfrm>
            <a:off x="3563888" y="4509120"/>
            <a:ext cx="2071702" cy="1323439"/>
          </a:xfrm>
          <a:prstGeom prst="rect">
            <a:avLst/>
          </a:prstGeom>
          <a:noFill/>
        </p:spPr>
        <p:txBody>
          <a:bodyPr wrap="square" rtlCol="0">
            <a:spAutoFit/>
          </a:bodyPr>
          <a:lstStyle/>
          <a:p>
            <a:pPr algn="ctr"/>
            <a:r>
              <a:rPr lang="es-CR" sz="1600" b="1" dirty="0">
                <a:latin typeface="Calibri Light" pitchFamily="34" charset="0"/>
                <a:cs typeface="Cordia New" pitchFamily="34" charset="-34"/>
              </a:rPr>
              <a:t>Se aplican medicamentos para prevenir el contagio de VIH y otras enfermedades</a:t>
            </a:r>
            <a:endParaRPr lang="es-ES" sz="1600" b="1" dirty="0">
              <a:latin typeface="Calibri Light" pitchFamily="34" charset="0"/>
              <a:cs typeface="Cordia New" pitchFamily="34" charset="-34"/>
            </a:endParaRPr>
          </a:p>
        </p:txBody>
      </p:sp>
      <p:sp>
        <p:nvSpPr>
          <p:cNvPr id="39" name="38 CuadroTexto"/>
          <p:cNvSpPr txBox="1"/>
          <p:nvPr/>
        </p:nvSpPr>
        <p:spPr>
          <a:xfrm>
            <a:off x="6500826" y="2857496"/>
            <a:ext cx="2214578" cy="830997"/>
          </a:xfrm>
          <a:prstGeom prst="rect">
            <a:avLst/>
          </a:prstGeom>
          <a:noFill/>
        </p:spPr>
        <p:txBody>
          <a:bodyPr wrap="square" rtlCol="0">
            <a:spAutoFit/>
          </a:bodyPr>
          <a:lstStyle/>
          <a:p>
            <a:pPr algn="ctr"/>
            <a:r>
              <a:rPr lang="es-CR" sz="1600" b="1" dirty="0">
                <a:latin typeface="Calibri Light" pitchFamily="34" charset="0"/>
                <a:cs typeface="Cordia New" pitchFamily="34" charset="-34"/>
              </a:rPr>
              <a:t>El tiempo para atender a la persona es mucho más rápido. </a:t>
            </a:r>
            <a:endParaRPr lang="es-ES" sz="1600" b="1" dirty="0">
              <a:latin typeface="Calibri Light" pitchFamily="34" charset="0"/>
              <a:cs typeface="Cordia New" pitchFamily="34" charset="-34"/>
            </a:endParaRPr>
          </a:p>
        </p:txBody>
      </p:sp>
      <p:sp>
        <p:nvSpPr>
          <p:cNvPr id="40" name="39 CuadroTexto"/>
          <p:cNvSpPr txBox="1"/>
          <p:nvPr/>
        </p:nvSpPr>
        <p:spPr>
          <a:xfrm>
            <a:off x="6444208" y="4509120"/>
            <a:ext cx="2500330" cy="1323439"/>
          </a:xfrm>
          <a:prstGeom prst="rect">
            <a:avLst/>
          </a:prstGeom>
          <a:noFill/>
        </p:spPr>
        <p:txBody>
          <a:bodyPr wrap="square" rtlCol="0">
            <a:spAutoFit/>
          </a:bodyPr>
          <a:lstStyle/>
          <a:p>
            <a:pPr algn="ctr"/>
            <a:r>
              <a:rPr lang="es-ES" sz="1600" b="1" dirty="0">
                <a:latin typeface="Calibri Light" pitchFamily="34" charset="0"/>
                <a:cs typeface="Cordia New" pitchFamily="34" charset="-34"/>
              </a:rPr>
              <a:t>Las personas víctimas serán atendidas en el lugar en donde ocurrieron los hechos, y no son trasladadas a San José para su atención. </a:t>
            </a:r>
          </a:p>
        </p:txBody>
      </p:sp>
      <p:sp>
        <p:nvSpPr>
          <p:cNvPr id="42" name="41 Rectángulo"/>
          <p:cNvSpPr/>
          <p:nvPr/>
        </p:nvSpPr>
        <p:spPr>
          <a:xfrm>
            <a:off x="142844" y="2357430"/>
            <a:ext cx="8786874" cy="371477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42 Rectángulo"/>
          <p:cNvSpPr/>
          <p:nvPr/>
        </p:nvSpPr>
        <p:spPr>
          <a:xfrm>
            <a:off x="142844" y="2357430"/>
            <a:ext cx="3000396" cy="371477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43 Rectángulo"/>
          <p:cNvSpPr/>
          <p:nvPr/>
        </p:nvSpPr>
        <p:spPr>
          <a:xfrm>
            <a:off x="3143240" y="2357430"/>
            <a:ext cx="3000396" cy="371477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44 Rectángulo"/>
          <p:cNvSpPr/>
          <p:nvPr/>
        </p:nvSpPr>
        <p:spPr>
          <a:xfrm>
            <a:off x="142844" y="2357430"/>
            <a:ext cx="8786874" cy="192882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CuadroTexto"/>
          <p:cNvSpPr txBox="1"/>
          <p:nvPr/>
        </p:nvSpPr>
        <p:spPr>
          <a:xfrm>
            <a:off x="1857356" y="6257836"/>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presentarse a la oficina más cercana del OIJ o de la Fiscalía. </a:t>
            </a:r>
          </a:p>
          <a:p>
            <a:pPr algn="ctr"/>
            <a:endParaRPr lang="es-ES" sz="1100" b="1" dirty="0">
              <a:latin typeface="Calibri Light" pitchFamily="34" charset="0"/>
            </a:endParaRPr>
          </a:p>
        </p:txBody>
      </p:sp>
      <p:sp>
        <p:nvSpPr>
          <p:cNvPr id="33" name="32 Dodecágono"/>
          <p:cNvSpPr/>
          <p:nvPr/>
        </p:nvSpPr>
        <p:spPr>
          <a:xfrm>
            <a:off x="0" y="0"/>
            <a:ext cx="395536"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círculo-png-azul.png"/>
          <p:cNvPicPr>
            <a:picLocks noChangeAspect="1"/>
          </p:cNvPicPr>
          <p:nvPr/>
        </p:nvPicPr>
        <p:blipFill>
          <a:blip r:embed="rId2" cstate="print">
            <a:duotone>
              <a:schemeClr val="accent2">
                <a:shade val="45000"/>
                <a:satMod val="135000"/>
              </a:schemeClr>
              <a:prstClr val="white"/>
            </a:duotone>
          </a:blip>
          <a:stretch>
            <a:fillRect/>
          </a:stretch>
        </p:blipFill>
        <p:spPr>
          <a:xfrm>
            <a:off x="-142908" y="214290"/>
            <a:ext cx="4455093" cy="1717050"/>
          </a:xfrm>
          <a:prstGeom prst="rect">
            <a:avLst/>
          </a:prstGeom>
        </p:spPr>
      </p:pic>
      <p:sp>
        <p:nvSpPr>
          <p:cNvPr id="5" name="6 Título"/>
          <p:cNvSpPr>
            <a:spLocks noGrp="1"/>
          </p:cNvSpPr>
          <p:nvPr>
            <p:ph type="title"/>
          </p:nvPr>
        </p:nvSpPr>
        <p:spPr>
          <a:xfrm>
            <a:off x="539552" y="1059576"/>
            <a:ext cx="3643338" cy="420656"/>
          </a:xfrm>
        </p:spPr>
        <p:txBody>
          <a:bodyPr>
            <a:noAutofit/>
          </a:bodyPr>
          <a:lstStyle/>
          <a:p>
            <a:r>
              <a:rPr lang="es-CR" sz="2800" b="1" dirty="0">
                <a:latin typeface="Calibri Light" pitchFamily="34" charset="0"/>
              </a:rPr>
              <a:t>Zonas del país en las que se implementa el Programa</a:t>
            </a:r>
            <a:r>
              <a:rPr lang="es-CR" sz="3200" b="1" dirty="0">
                <a:latin typeface="Calibri Light" pitchFamily="34" charset="0"/>
              </a:rPr>
              <a:t/>
            </a:r>
            <a:br>
              <a:rPr lang="es-CR" sz="3200" b="1" dirty="0">
                <a:latin typeface="Calibri Light" pitchFamily="34" charset="0"/>
              </a:rPr>
            </a:br>
            <a:endParaRPr lang="es-CR" sz="3200" b="1" dirty="0">
              <a:latin typeface="Calibri Light" pitchFamily="34" charset="0"/>
            </a:endParaRPr>
          </a:p>
        </p:txBody>
      </p:sp>
      <p:grpSp>
        <p:nvGrpSpPr>
          <p:cNvPr id="2" name="6 Grupo"/>
          <p:cNvGrpSpPr/>
          <p:nvPr/>
        </p:nvGrpSpPr>
        <p:grpSpPr>
          <a:xfrm>
            <a:off x="4932040" y="285728"/>
            <a:ext cx="4211960" cy="734656"/>
            <a:chOff x="5286380" y="285728"/>
            <a:chExt cx="3857620" cy="642942"/>
          </a:xfrm>
        </p:grpSpPr>
        <p:pic>
          <p:nvPicPr>
            <p:cNvPr id="8" name="Picture 4" descr="Resultado de imagen para fondo transparente png"/>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5400000">
              <a:off x="6893719" y="-1321611"/>
              <a:ext cx="642942" cy="3857620"/>
            </a:xfrm>
            <a:prstGeom prst="rect">
              <a:avLst/>
            </a:prstGeom>
            <a:noFill/>
          </p:spPr>
        </p:pic>
        <p:sp>
          <p:nvSpPr>
            <p:cNvPr id="9" name="8 CuadroTexto"/>
            <p:cNvSpPr txBox="1"/>
            <p:nvPr/>
          </p:nvSpPr>
          <p:spPr>
            <a:xfrm>
              <a:off x="5364088" y="285728"/>
              <a:ext cx="3779912" cy="565644"/>
            </a:xfrm>
            <a:prstGeom prst="rect">
              <a:avLst/>
            </a:prstGeom>
            <a:noFill/>
          </p:spPr>
          <p:txBody>
            <a:bodyPr wrap="square" rtlCol="0">
              <a:spAutoFit/>
            </a:bodyPr>
            <a:lstStyle/>
            <a:p>
              <a:pPr algn="ctr"/>
              <a:r>
                <a:rPr lang="es-CR" b="1" i="1" dirty="0">
                  <a:latin typeface="Cordia New" pitchFamily="34" charset="-34"/>
                  <a:cs typeface="Cordia New" pitchFamily="34" charset="-34"/>
                </a:rPr>
                <a:t>Programa: Equipos de Respuesta Rápida para la Atención Integral a Víctimas de Violación Sexual (ERRVV)</a:t>
              </a:r>
              <a:endParaRPr lang="es-ES" b="1" i="1" dirty="0"/>
            </a:p>
          </p:txBody>
        </p:sp>
      </p:grpSp>
      <p:pic>
        <p:nvPicPr>
          <p:cNvPr id="11" name="10 Imagen" descr="Lamy_safari_yellow_118_Mechanical_pencil_144mm_print_eng.png"/>
          <p:cNvPicPr>
            <a:picLocks noChangeAspect="1"/>
          </p:cNvPicPr>
          <p:nvPr/>
        </p:nvPicPr>
        <p:blipFill>
          <a:blip r:embed="rId4" cstate="print"/>
          <a:stretch>
            <a:fillRect/>
          </a:stretch>
        </p:blipFill>
        <p:spPr>
          <a:xfrm rot="1863328">
            <a:off x="3363300" y="1068172"/>
            <a:ext cx="856033" cy="856033"/>
          </a:xfrm>
          <a:prstGeom prst="rect">
            <a:avLst/>
          </a:prstGeom>
        </p:spPr>
      </p:pic>
      <p:pic>
        <p:nvPicPr>
          <p:cNvPr id="34" name="33 Imagen" descr="Logotipo a color.png"/>
          <p:cNvPicPr>
            <a:picLocks noChangeAspect="1"/>
          </p:cNvPicPr>
          <p:nvPr/>
        </p:nvPicPr>
        <p:blipFill>
          <a:blip r:embed="rId5" cstate="print"/>
          <a:stretch>
            <a:fillRect/>
          </a:stretch>
        </p:blipFill>
        <p:spPr>
          <a:xfrm>
            <a:off x="357158" y="6215082"/>
            <a:ext cx="1249646" cy="459739"/>
          </a:xfrm>
          <a:prstGeom prst="rect">
            <a:avLst/>
          </a:prstGeom>
        </p:spPr>
      </p:pic>
      <p:sp>
        <p:nvSpPr>
          <p:cNvPr id="36" name="35 Rectángulo"/>
          <p:cNvSpPr/>
          <p:nvPr/>
        </p:nvSpPr>
        <p:spPr>
          <a:xfrm>
            <a:off x="5715008" y="2204864"/>
            <a:ext cx="3286148" cy="3938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endParaRPr lang="es-CR" sz="2000" dirty="0">
              <a:solidFill>
                <a:schemeClr val="tx1"/>
              </a:solidFill>
              <a:latin typeface="Cordia New" pitchFamily="34" charset="-34"/>
              <a:cs typeface="Cordia New" pitchFamily="34" charset="-34"/>
            </a:endParaRPr>
          </a:p>
          <a:p>
            <a:pPr>
              <a:buFont typeface="Wingdings" pitchFamily="2" charset="2"/>
              <a:buChar char="ü"/>
            </a:pPr>
            <a:endParaRPr lang="es-CR" sz="2000" dirty="0">
              <a:solidFill>
                <a:schemeClr val="tx1"/>
              </a:solidFill>
              <a:latin typeface="Cordia New" pitchFamily="34" charset="-34"/>
              <a:cs typeface="Cordia New" pitchFamily="34" charset="-34"/>
            </a:endParaRPr>
          </a:p>
          <a:p>
            <a:pPr>
              <a:buFont typeface="Wingdings" pitchFamily="2" charset="2"/>
              <a:buChar char="ü"/>
            </a:pPr>
            <a:r>
              <a:rPr lang="es-CR" sz="2000" b="1" dirty="0">
                <a:solidFill>
                  <a:schemeClr val="tx1"/>
                </a:solidFill>
                <a:latin typeface="Cordia New" pitchFamily="34" charset="-34"/>
                <a:cs typeface="Cordia New" pitchFamily="34" charset="-34"/>
              </a:rPr>
              <a:t>Puntarenas (Quepos, Jaco, Parrita).</a:t>
            </a:r>
          </a:p>
          <a:p>
            <a:pPr>
              <a:buFont typeface="Wingdings" pitchFamily="2" charset="2"/>
              <a:buChar char="ü"/>
            </a:pPr>
            <a:r>
              <a:rPr lang="es-CR" sz="2000" b="1" dirty="0">
                <a:solidFill>
                  <a:schemeClr val="tx1"/>
                </a:solidFill>
                <a:latin typeface="Cordia New" pitchFamily="34" charset="-34"/>
                <a:cs typeface="Cordia New" pitchFamily="34" charset="-34"/>
              </a:rPr>
              <a:t>Cartago.</a:t>
            </a:r>
          </a:p>
          <a:p>
            <a:pPr>
              <a:buFont typeface="Wingdings" pitchFamily="2" charset="2"/>
              <a:buChar char="ü"/>
            </a:pPr>
            <a:r>
              <a:rPr lang="es-CR" sz="2000" b="1" dirty="0">
                <a:solidFill>
                  <a:schemeClr val="tx1"/>
                </a:solidFill>
                <a:latin typeface="Cordia New" pitchFamily="34" charset="-34"/>
                <a:cs typeface="Cordia New" pitchFamily="34" charset="-34"/>
              </a:rPr>
              <a:t>Liberia, Nicoya y Santa Cruz.</a:t>
            </a:r>
          </a:p>
          <a:p>
            <a:pPr>
              <a:buFont typeface="Wingdings" pitchFamily="2" charset="2"/>
              <a:buChar char="ü"/>
            </a:pPr>
            <a:r>
              <a:rPr lang="es-CR" sz="2000" b="1" dirty="0">
                <a:solidFill>
                  <a:schemeClr val="tx1"/>
                </a:solidFill>
                <a:latin typeface="Cordia New" pitchFamily="34" charset="-34"/>
                <a:cs typeface="Cordia New" pitchFamily="34" charset="-34"/>
              </a:rPr>
              <a:t>San José, I, II y III Circuito. Judicial.</a:t>
            </a:r>
          </a:p>
          <a:p>
            <a:pPr>
              <a:buFont typeface="Wingdings" pitchFamily="2" charset="2"/>
              <a:buChar char="ü"/>
            </a:pPr>
            <a:r>
              <a:rPr lang="es-CR" sz="2000" b="1" dirty="0">
                <a:solidFill>
                  <a:schemeClr val="tx1"/>
                </a:solidFill>
                <a:latin typeface="Cordia New" pitchFamily="34" charset="-34"/>
                <a:cs typeface="Cordia New" pitchFamily="34" charset="-34"/>
              </a:rPr>
              <a:t>Alajuela.</a:t>
            </a:r>
          </a:p>
          <a:p>
            <a:pPr>
              <a:buFont typeface="Wingdings" pitchFamily="2" charset="2"/>
              <a:buChar char="ü"/>
            </a:pPr>
            <a:r>
              <a:rPr lang="es-CR" sz="2000" b="1" dirty="0">
                <a:solidFill>
                  <a:schemeClr val="tx1"/>
                </a:solidFill>
                <a:latin typeface="Cordia New" pitchFamily="34" charset="-34"/>
                <a:cs typeface="Cordia New" pitchFamily="34" charset="-34"/>
              </a:rPr>
              <a:t>San Carlos.</a:t>
            </a:r>
          </a:p>
          <a:p>
            <a:pPr>
              <a:buFont typeface="Wingdings" pitchFamily="2" charset="2"/>
              <a:buChar char="ü"/>
            </a:pPr>
            <a:r>
              <a:rPr lang="es-CR" sz="2000" b="1" dirty="0">
                <a:solidFill>
                  <a:schemeClr val="tx1"/>
                </a:solidFill>
                <a:latin typeface="Cordia New" pitchFamily="34" charset="-34"/>
                <a:cs typeface="Cordia New" pitchFamily="34" charset="-34"/>
              </a:rPr>
              <a:t>Heredia.</a:t>
            </a:r>
          </a:p>
          <a:p>
            <a:pPr>
              <a:buFont typeface="Wingdings" pitchFamily="2" charset="2"/>
              <a:buChar char="ü"/>
            </a:pPr>
            <a:r>
              <a:rPr lang="es-CR" sz="2000" b="1" dirty="0">
                <a:solidFill>
                  <a:schemeClr val="tx1"/>
                </a:solidFill>
                <a:latin typeface="Cordia New" pitchFamily="34" charset="-34"/>
                <a:cs typeface="Cordia New" pitchFamily="34" charset="-34"/>
              </a:rPr>
              <a:t>Limón.</a:t>
            </a:r>
          </a:p>
          <a:p>
            <a:pPr>
              <a:buFont typeface="Wingdings" pitchFamily="2" charset="2"/>
              <a:buChar char="ü"/>
            </a:pPr>
            <a:r>
              <a:rPr lang="es-CR" sz="2000" b="1" dirty="0">
                <a:solidFill>
                  <a:schemeClr val="tx1"/>
                </a:solidFill>
                <a:latin typeface="Cordia New" pitchFamily="34" charset="-34"/>
                <a:cs typeface="Cordia New" pitchFamily="34" charset="-34"/>
              </a:rPr>
              <a:t>Pococi.</a:t>
            </a:r>
          </a:p>
          <a:p>
            <a:pPr>
              <a:buFont typeface="Wingdings" pitchFamily="2" charset="2"/>
              <a:buChar char="ü"/>
            </a:pPr>
            <a:r>
              <a:rPr lang="es-CR" sz="2000" b="1" dirty="0">
                <a:solidFill>
                  <a:schemeClr val="tx1"/>
                </a:solidFill>
                <a:latin typeface="Cordia New" pitchFamily="34" charset="-34"/>
                <a:cs typeface="Cordia New" pitchFamily="34" charset="-34"/>
              </a:rPr>
              <a:t>Pérez Zeledón.</a:t>
            </a:r>
          </a:p>
          <a:p>
            <a:pPr>
              <a:buFont typeface="Wingdings" pitchFamily="2" charset="2"/>
              <a:buChar char="ü"/>
            </a:pPr>
            <a:endParaRPr lang="es-CR" sz="2000" dirty="0">
              <a:solidFill>
                <a:schemeClr val="tx1"/>
              </a:solidFill>
              <a:latin typeface="Cordia New" pitchFamily="34" charset="-34"/>
              <a:cs typeface="Cordia New" pitchFamily="34" charset="-34"/>
            </a:endParaRPr>
          </a:p>
          <a:p>
            <a:pPr>
              <a:buFont typeface="Wingdings" pitchFamily="2" charset="2"/>
              <a:buChar char="ü"/>
            </a:pPr>
            <a:endParaRPr lang="es-CR" sz="2000" dirty="0">
              <a:solidFill>
                <a:schemeClr val="tx1"/>
              </a:solidFill>
              <a:latin typeface="Cordia New" pitchFamily="34" charset="-34"/>
              <a:cs typeface="Cordia New" pitchFamily="34" charset="-34"/>
            </a:endParaRPr>
          </a:p>
          <a:p>
            <a:pPr algn="ctr">
              <a:buFont typeface="Wingdings" pitchFamily="2" charset="2"/>
              <a:buChar char="ü"/>
            </a:pPr>
            <a:endParaRPr lang="es-CR" sz="2000" dirty="0">
              <a:solidFill>
                <a:schemeClr val="tx1"/>
              </a:solidFill>
              <a:latin typeface="Cordia New" pitchFamily="34" charset="-34"/>
              <a:cs typeface="Cordia New" pitchFamily="34" charset="-34"/>
            </a:endParaRPr>
          </a:p>
        </p:txBody>
      </p:sp>
      <p:grpSp>
        <p:nvGrpSpPr>
          <p:cNvPr id="65" name="64 Grupo"/>
          <p:cNvGrpSpPr/>
          <p:nvPr/>
        </p:nvGrpSpPr>
        <p:grpSpPr>
          <a:xfrm>
            <a:off x="142844" y="2071678"/>
            <a:ext cx="5362546" cy="4143404"/>
            <a:chOff x="142844" y="2071678"/>
            <a:chExt cx="5362546" cy="4143404"/>
          </a:xfrm>
        </p:grpSpPr>
        <p:pic>
          <p:nvPicPr>
            <p:cNvPr id="51" name="50 Imagen" descr="Mapa_de_Distritos_de_Costa_Rica_(alta_definición),_formato_SVG.svg.png"/>
            <p:cNvPicPr>
              <a:picLocks noChangeAspect="1"/>
            </p:cNvPicPr>
            <p:nvPr/>
          </p:nvPicPr>
          <p:blipFill>
            <a:blip r:embed="rId6" cstate="print">
              <a:duotone>
                <a:prstClr val="black"/>
                <a:schemeClr val="accent5">
                  <a:tint val="45000"/>
                  <a:satMod val="400000"/>
                </a:schemeClr>
              </a:duotone>
            </a:blip>
            <a:stretch>
              <a:fillRect/>
            </a:stretch>
          </p:blipFill>
          <p:spPr>
            <a:xfrm>
              <a:off x="142844" y="2071678"/>
              <a:ext cx="5362546" cy="4143404"/>
            </a:xfrm>
            <a:prstGeom prst="rect">
              <a:avLst/>
            </a:prstGeom>
          </p:spPr>
        </p:pic>
        <p:sp>
          <p:nvSpPr>
            <p:cNvPr id="52" name="51 Elipse"/>
            <p:cNvSpPr/>
            <p:nvPr/>
          </p:nvSpPr>
          <p:spPr>
            <a:xfrm>
              <a:off x="3571868" y="4357694"/>
              <a:ext cx="60959" cy="45719"/>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53" name="52 Elipse"/>
            <p:cNvSpPr/>
            <p:nvPr/>
          </p:nvSpPr>
          <p:spPr>
            <a:xfrm>
              <a:off x="3714744" y="3393281"/>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54" name="53 Elipse"/>
            <p:cNvSpPr/>
            <p:nvPr/>
          </p:nvSpPr>
          <p:spPr>
            <a:xfrm>
              <a:off x="3143240" y="3393281"/>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55" name="54 Elipse"/>
            <p:cNvSpPr/>
            <p:nvPr/>
          </p:nvSpPr>
          <p:spPr>
            <a:xfrm>
              <a:off x="2643174" y="2964653"/>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56" name="55 Elipse"/>
            <p:cNvSpPr/>
            <p:nvPr/>
          </p:nvSpPr>
          <p:spPr>
            <a:xfrm>
              <a:off x="2643174" y="3429000"/>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57" name="56 Elipse"/>
            <p:cNvSpPr/>
            <p:nvPr/>
          </p:nvSpPr>
          <p:spPr>
            <a:xfrm>
              <a:off x="2928926" y="3679033"/>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58" name="57 Elipse"/>
            <p:cNvSpPr/>
            <p:nvPr/>
          </p:nvSpPr>
          <p:spPr>
            <a:xfrm>
              <a:off x="1285852" y="2643182"/>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59" name="58 Elipse"/>
            <p:cNvSpPr/>
            <p:nvPr/>
          </p:nvSpPr>
          <p:spPr>
            <a:xfrm>
              <a:off x="1214414" y="3429000"/>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60" name="59 Elipse"/>
            <p:cNvSpPr/>
            <p:nvPr/>
          </p:nvSpPr>
          <p:spPr>
            <a:xfrm>
              <a:off x="3357554" y="3714752"/>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61" name="60 Elipse"/>
            <p:cNvSpPr/>
            <p:nvPr/>
          </p:nvSpPr>
          <p:spPr>
            <a:xfrm>
              <a:off x="2928926" y="4286256"/>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62" name="61 Elipse"/>
            <p:cNvSpPr/>
            <p:nvPr/>
          </p:nvSpPr>
          <p:spPr>
            <a:xfrm>
              <a:off x="1071538" y="3214686"/>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63" name="62 Elipse"/>
            <p:cNvSpPr/>
            <p:nvPr/>
          </p:nvSpPr>
          <p:spPr>
            <a:xfrm>
              <a:off x="2500298" y="4143380"/>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sp>
          <p:nvSpPr>
            <p:cNvPr id="64" name="63 Elipse"/>
            <p:cNvSpPr/>
            <p:nvPr/>
          </p:nvSpPr>
          <p:spPr>
            <a:xfrm>
              <a:off x="2786050" y="4143380"/>
              <a:ext cx="73976" cy="55482"/>
            </a:xfrm>
            <a:prstGeom prst="ellipse">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solidFill>
                  <a:srgbClr val="92D050"/>
                </a:solidFill>
              </a:endParaRPr>
            </a:p>
          </p:txBody>
        </p:sp>
      </p:grpSp>
      <p:sp>
        <p:nvSpPr>
          <p:cNvPr id="26" name="25 CuadroTexto"/>
          <p:cNvSpPr txBox="1"/>
          <p:nvPr/>
        </p:nvSpPr>
        <p:spPr>
          <a:xfrm>
            <a:off x="1857356" y="6257836"/>
            <a:ext cx="6929454" cy="769441"/>
          </a:xfrm>
          <a:prstGeom prst="rect">
            <a:avLst/>
          </a:prstGeom>
          <a:noFill/>
        </p:spPr>
        <p:txBody>
          <a:bodyPr wrap="square" rtlCol="0">
            <a:spAutoFit/>
          </a:bodyPr>
          <a:lstStyle/>
          <a:p>
            <a:pPr algn="ctr"/>
            <a:r>
              <a:rPr lang="es-CR" sz="1100" b="1" dirty="0">
                <a:solidFill>
                  <a:schemeClr val="tx1"/>
                </a:solidFill>
                <a:latin typeface="Calibri Light" pitchFamily="34" charset="0"/>
              </a:rPr>
              <a:t>Para </a:t>
            </a:r>
            <a:r>
              <a:rPr lang="es-CR" sz="1100" b="1" dirty="0">
                <a:latin typeface="Calibri Light" pitchFamily="34" charset="0"/>
              </a:rPr>
              <a:t>mayor </a:t>
            </a:r>
            <a:r>
              <a:rPr lang="es-CR" sz="1100" b="1" dirty="0">
                <a:solidFill>
                  <a:schemeClr val="tx1"/>
                </a:solidFill>
                <a:latin typeface="Calibri Light" pitchFamily="34" charset="0"/>
              </a:rPr>
              <a:t>información:</a:t>
            </a:r>
          </a:p>
          <a:p>
            <a:r>
              <a:rPr lang="es-CR" sz="1100" b="1" dirty="0">
                <a:solidFill>
                  <a:schemeClr val="tx1"/>
                </a:solidFill>
                <a:latin typeface="Calibri Light" pitchFamily="34" charset="0"/>
              </a:rPr>
              <a:t>proyecto_err@poder-judicial.go.cr /Tel. 2295-4289 / 2295-4407, o presentarse a la </a:t>
            </a:r>
            <a:r>
              <a:rPr lang="es-CR" sz="1100" b="1" dirty="0">
                <a:latin typeface="Calibri Light" pitchFamily="34" charset="0"/>
              </a:rPr>
              <a:t>o</a:t>
            </a:r>
            <a:r>
              <a:rPr lang="es-CR" sz="1100" b="1" dirty="0">
                <a:solidFill>
                  <a:schemeClr val="tx1"/>
                </a:solidFill>
                <a:latin typeface="Calibri Light" pitchFamily="34" charset="0"/>
              </a:rPr>
              <a:t>ficina más cercana del OIJ o de la Fiscalía. </a:t>
            </a:r>
          </a:p>
          <a:p>
            <a:pPr algn="ctr"/>
            <a:endParaRPr lang="es-ES" sz="1100" b="1" dirty="0">
              <a:latin typeface="Calibri Light" pitchFamily="34" charset="0"/>
            </a:endParaRPr>
          </a:p>
        </p:txBody>
      </p:sp>
      <p:sp>
        <p:nvSpPr>
          <p:cNvPr id="27" name="26 Dodecágono"/>
          <p:cNvSpPr/>
          <p:nvPr/>
        </p:nvSpPr>
        <p:spPr>
          <a:xfrm>
            <a:off x="0" y="0"/>
            <a:ext cx="395536" cy="404664"/>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solidFill>
                  <a:schemeClr val="tx1"/>
                </a:solidFill>
              </a:rPr>
              <a:t>9</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1688</TotalTime>
  <Words>1794</Words>
  <Application>Microsoft Office PowerPoint</Application>
  <PresentationFormat>Presentación en pantalla (4:3)</PresentationFormat>
  <Paragraphs>191</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Diapositiva 1</vt:lpstr>
      <vt:lpstr>Diapositiva 2</vt:lpstr>
      <vt:lpstr>Estadística Judicial :  Los 5 delitos sexuales con más denuncias.</vt:lpstr>
      <vt:lpstr>Estadística:  Provincias del país con mayor denuncia por delitos sexuales. </vt:lpstr>
      <vt:lpstr>Estadística judicial</vt:lpstr>
      <vt:lpstr>Sistema de atención de víctimas</vt:lpstr>
      <vt:lpstr>Sistema de atención de víctimas</vt:lpstr>
      <vt:lpstr>Beneficios del programa para las personas víctimas</vt:lpstr>
      <vt:lpstr>Zonas del país en las que se implementa el Programa </vt:lpstr>
      <vt:lpstr>¿Dónde acudir en caso de ser víctima del delito de violación?</vt:lpstr>
      <vt:lpstr>¡Recuerde!</vt:lpstr>
      <vt:lpstr>Objetivo en el Poder Judicial : Garantizar el Acceso   a la Justicia. </vt:lpstr>
      <vt:lpstr>Objetivo en los Hospitales de la CCSS : Garantizar la atención en la  salud</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nrodriguezo</dc:creator>
  <cp:lastModifiedBy>PJ</cp:lastModifiedBy>
  <cp:revision>169</cp:revision>
  <dcterms:created xsi:type="dcterms:W3CDTF">2019-03-06T16:04:44Z</dcterms:created>
  <dcterms:modified xsi:type="dcterms:W3CDTF">2019-04-30T20:28:23Z</dcterms:modified>
</cp:coreProperties>
</file>